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4"/>
  </p:notesMasterIdLst>
  <p:sldIdLst>
    <p:sldId id="256" r:id="rId2"/>
    <p:sldId id="261" r:id="rId3"/>
    <p:sldId id="262" r:id="rId4"/>
    <p:sldId id="268" r:id="rId5"/>
    <p:sldId id="269" r:id="rId6"/>
    <p:sldId id="260" r:id="rId7"/>
    <p:sldId id="259" r:id="rId8"/>
    <p:sldId id="266" r:id="rId9"/>
    <p:sldId id="264" r:id="rId10"/>
    <p:sldId id="323" r:id="rId11"/>
    <p:sldId id="283" r:id="rId12"/>
    <p:sldId id="281" r:id="rId13"/>
    <p:sldId id="324" r:id="rId14"/>
    <p:sldId id="270" r:id="rId15"/>
    <p:sldId id="282" r:id="rId16"/>
    <p:sldId id="284" r:id="rId17"/>
    <p:sldId id="285" r:id="rId18"/>
    <p:sldId id="286" r:id="rId19"/>
    <p:sldId id="263" r:id="rId20"/>
    <p:sldId id="311" r:id="rId21"/>
    <p:sldId id="271" r:id="rId22"/>
    <p:sldId id="290" r:id="rId23"/>
    <p:sldId id="312" r:id="rId24"/>
    <p:sldId id="293" r:id="rId25"/>
    <p:sldId id="294" r:id="rId26"/>
    <p:sldId id="295" r:id="rId27"/>
    <p:sldId id="296" r:id="rId28"/>
    <p:sldId id="297" r:id="rId29"/>
    <p:sldId id="298" r:id="rId30"/>
    <p:sldId id="314" r:id="rId31"/>
    <p:sldId id="272" r:id="rId32"/>
    <p:sldId id="315" r:id="rId33"/>
    <p:sldId id="288" r:id="rId34"/>
    <p:sldId id="316" r:id="rId35"/>
    <p:sldId id="289" r:id="rId36"/>
    <p:sldId id="317" r:id="rId37"/>
    <p:sldId id="273" r:id="rId38"/>
    <p:sldId id="274" r:id="rId39"/>
    <p:sldId id="318" r:id="rId40"/>
    <p:sldId id="275" r:id="rId41"/>
    <p:sldId id="319" r:id="rId42"/>
    <p:sldId id="276" r:id="rId43"/>
    <p:sldId id="320" r:id="rId44"/>
    <p:sldId id="279" r:id="rId45"/>
    <p:sldId id="321" r:id="rId46"/>
    <p:sldId id="291" r:id="rId47"/>
    <p:sldId id="322" r:id="rId48"/>
    <p:sldId id="299" r:id="rId49"/>
    <p:sldId id="300" r:id="rId50"/>
    <p:sldId id="292" r:id="rId51"/>
    <p:sldId id="325" r:id="rId52"/>
    <p:sldId id="310" r:id="rId53"/>
    <p:sldId id="301" r:id="rId54"/>
    <p:sldId id="308" r:id="rId55"/>
    <p:sldId id="302" r:id="rId56"/>
    <p:sldId id="303" r:id="rId57"/>
    <p:sldId id="304" r:id="rId58"/>
    <p:sldId id="305" r:id="rId59"/>
    <p:sldId id="306" r:id="rId60"/>
    <p:sldId id="309" r:id="rId61"/>
    <p:sldId id="307" r:id="rId62"/>
    <p:sldId id="265" r:id="rId63"/>
  </p:sldIdLst>
  <p:sldSz cx="18288000" cy="10287000"/>
  <p:notesSz cx="6858000" cy="9144000"/>
  <p:embeddedFontLst>
    <p:embeddedFont>
      <p:font typeface="Calibri" panose="020F0502020204030204" pitchFamily="34" charset="0"/>
      <p:regular r:id="rId65"/>
      <p:bold r:id="rId66"/>
      <p:italic r:id="rId67"/>
      <p:boldItalic r:id="rId68"/>
    </p:embeddedFont>
    <p:embeddedFont>
      <p:font typeface="Helveticish" panose="020B0604020202020204" charset="0"/>
      <p:regular r:id="rId6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0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3544" autoAdjust="0"/>
  </p:normalViewPr>
  <p:slideViewPr>
    <p:cSldViewPr>
      <p:cViewPr varScale="1">
        <p:scale>
          <a:sx n="68" d="100"/>
          <a:sy n="68" d="100"/>
        </p:scale>
        <p:origin x="9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FBE16C-531D-446D-806C-1E62AAC8F3E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BA3F32-92E8-42EA-8059-46CA9CC240FF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/>
            <a:t>Atualizando o R</a:t>
          </a:r>
          <a:endParaRPr lang="en-US"/>
        </a:p>
      </dgm:t>
    </dgm:pt>
    <dgm:pt modelId="{CCD4354A-FEAA-4CEF-8738-838CEAAF52EB}" type="parTrans" cxnId="{3174BA64-AC63-4C33-8D0B-E7FF489A3FB1}">
      <dgm:prSet/>
      <dgm:spPr/>
      <dgm:t>
        <a:bodyPr/>
        <a:lstStyle/>
        <a:p>
          <a:endParaRPr lang="en-US"/>
        </a:p>
      </dgm:t>
    </dgm:pt>
    <dgm:pt modelId="{80081019-6565-4E56-9F17-BB718E761143}" type="sibTrans" cxnId="{3174BA64-AC63-4C33-8D0B-E7FF489A3FB1}">
      <dgm:prSet/>
      <dgm:spPr/>
      <dgm:t>
        <a:bodyPr/>
        <a:lstStyle/>
        <a:p>
          <a:endParaRPr lang="en-US"/>
        </a:p>
      </dgm:t>
    </dgm:pt>
    <dgm:pt modelId="{A37CA817-8BE1-400A-9B78-94327ADF8F0E}">
      <dgm:prSet/>
      <dgm:spPr>
        <a:ln>
          <a:solidFill>
            <a:srgbClr val="03203D"/>
          </a:solidFill>
        </a:ln>
      </dgm:spPr>
      <dgm:t>
        <a:bodyPr/>
        <a:lstStyle/>
        <a:p>
          <a:r>
            <a:rPr lang="en-US" dirty="0" err="1">
              <a:solidFill>
                <a:srgbClr val="03203D"/>
              </a:solidFill>
            </a:rPr>
            <a:t>install.packages</a:t>
          </a:r>
          <a:r>
            <a:rPr lang="en-US" dirty="0">
              <a:solidFill>
                <a:srgbClr val="03203D"/>
              </a:solidFill>
            </a:rPr>
            <a:t>("</a:t>
          </a:r>
          <a:r>
            <a:rPr lang="en-US" dirty="0" err="1">
              <a:solidFill>
                <a:srgbClr val="03203D"/>
              </a:solidFill>
            </a:rPr>
            <a:t>installr</a:t>
          </a:r>
          <a:r>
            <a:rPr lang="en-US" dirty="0">
              <a:solidFill>
                <a:srgbClr val="03203D"/>
              </a:solidFill>
            </a:rPr>
            <a:t>")</a:t>
          </a:r>
        </a:p>
      </dgm:t>
    </dgm:pt>
    <dgm:pt modelId="{6A19E83D-303C-44C9-A0F6-95EDA4258D76}" type="parTrans" cxnId="{DDC0F0ED-B000-422F-B9A6-9F64E0760F84}">
      <dgm:prSet/>
      <dgm:spPr/>
      <dgm:t>
        <a:bodyPr/>
        <a:lstStyle/>
        <a:p>
          <a:endParaRPr lang="en-US"/>
        </a:p>
      </dgm:t>
    </dgm:pt>
    <dgm:pt modelId="{DBE8BB5C-7F5D-48C0-ADE0-5ECAC8C0CDF6}" type="sibTrans" cxnId="{DDC0F0ED-B000-422F-B9A6-9F64E0760F84}">
      <dgm:prSet/>
      <dgm:spPr/>
      <dgm:t>
        <a:bodyPr/>
        <a:lstStyle/>
        <a:p>
          <a:endParaRPr lang="en-US"/>
        </a:p>
      </dgm:t>
    </dgm:pt>
    <dgm:pt modelId="{1275B225-8122-4C70-963F-706EAFFA6D2C}">
      <dgm:prSet/>
      <dgm:spPr>
        <a:ln>
          <a:solidFill>
            <a:srgbClr val="03203D"/>
          </a:solidFill>
        </a:ln>
      </dgm:spPr>
      <dgm:t>
        <a:bodyPr/>
        <a:lstStyle/>
        <a:p>
          <a:r>
            <a:rPr lang="en-US" dirty="0">
              <a:solidFill>
                <a:srgbClr val="03203D"/>
              </a:solidFill>
            </a:rPr>
            <a:t>library("</a:t>
          </a:r>
          <a:r>
            <a:rPr lang="en-US" dirty="0" err="1">
              <a:solidFill>
                <a:srgbClr val="03203D"/>
              </a:solidFill>
            </a:rPr>
            <a:t>installr</a:t>
          </a:r>
          <a:r>
            <a:rPr lang="en-US" dirty="0">
              <a:solidFill>
                <a:srgbClr val="03203D"/>
              </a:solidFill>
            </a:rPr>
            <a:t>")</a:t>
          </a:r>
        </a:p>
      </dgm:t>
    </dgm:pt>
    <dgm:pt modelId="{E753DABE-686B-4139-AE42-9C1828D148E4}" type="parTrans" cxnId="{91C80D51-3901-4AC5-8DEF-39F03FD30A85}">
      <dgm:prSet/>
      <dgm:spPr/>
      <dgm:t>
        <a:bodyPr/>
        <a:lstStyle/>
        <a:p>
          <a:endParaRPr lang="en-US"/>
        </a:p>
      </dgm:t>
    </dgm:pt>
    <dgm:pt modelId="{490A71CD-8370-4686-B236-EBAAC821F5F9}" type="sibTrans" cxnId="{91C80D51-3901-4AC5-8DEF-39F03FD30A85}">
      <dgm:prSet/>
      <dgm:spPr/>
      <dgm:t>
        <a:bodyPr/>
        <a:lstStyle/>
        <a:p>
          <a:endParaRPr lang="en-US"/>
        </a:p>
      </dgm:t>
    </dgm:pt>
    <dgm:pt modelId="{11CFEFD5-ABF1-4C10-9EC9-8B1353B6DD80}">
      <dgm:prSet/>
      <dgm:spPr>
        <a:ln>
          <a:solidFill>
            <a:srgbClr val="03203D"/>
          </a:solidFill>
        </a:ln>
      </dgm:spPr>
      <dgm:t>
        <a:bodyPr/>
        <a:lstStyle/>
        <a:p>
          <a:r>
            <a:rPr lang="en-US" dirty="0" err="1">
              <a:solidFill>
                <a:srgbClr val="03203D"/>
              </a:solidFill>
            </a:rPr>
            <a:t>updateR</a:t>
          </a:r>
          <a:r>
            <a:rPr lang="en-US" dirty="0">
              <a:solidFill>
                <a:srgbClr val="03203D"/>
              </a:solidFill>
            </a:rPr>
            <a:t>()</a:t>
          </a:r>
        </a:p>
      </dgm:t>
    </dgm:pt>
    <dgm:pt modelId="{89AF3393-0622-4A6D-9072-33B4F1E3BDC9}" type="parTrans" cxnId="{3C86B982-CB72-465A-90A8-0B72FBCF972D}">
      <dgm:prSet/>
      <dgm:spPr/>
      <dgm:t>
        <a:bodyPr/>
        <a:lstStyle/>
        <a:p>
          <a:endParaRPr lang="en-US"/>
        </a:p>
      </dgm:t>
    </dgm:pt>
    <dgm:pt modelId="{3245497D-A453-4AB5-8F24-ABDDB6C08E7A}" type="sibTrans" cxnId="{3C86B982-CB72-465A-90A8-0B72FBCF972D}">
      <dgm:prSet/>
      <dgm:spPr/>
      <dgm:t>
        <a:bodyPr/>
        <a:lstStyle/>
        <a:p>
          <a:endParaRPr lang="en-US"/>
        </a:p>
      </dgm:t>
    </dgm:pt>
    <dgm:pt modelId="{E4F6F120-36C1-48DA-884B-A6EA569EC163}" type="pres">
      <dgm:prSet presAssocID="{5EFBE16C-531D-446D-806C-1E62AAC8F3ED}" presName="linear" presStyleCnt="0">
        <dgm:presLayoutVars>
          <dgm:dir/>
          <dgm:animLvl val="lvl"/>
          <dgm:resizeHandles val="exact"/>
        </dgm:presLayoutVars>
      </dgm:prSet>
      <dgm:spPr/>
    </dgm:pt>
    <dgm:pt modelId="{FFF5239C-0E9D-4457-A020-D01CE5E4C7E5}" type="pres">
      <dgm:prSet presAssocID="{9FBA3F32-92E8-42EA-8059-46CA9CC240FF}" presName="parentLin" presStyleCnt="0"/>
      <dgm:spPr/>
    </dgm:pt>
    <dgm:pt modelId="{93E92154-0D11-4390-8A17-D698D6D5953F}" type="pres">
      <dgm:prSet presAssocID="{9FBA3F32-92E8-42EA-8059-46CA9CC240FF}" presName="parentLeftMargin" presStyleLbl="node1" presStyleIdx="0" presStyleCnt="1"/>
      <dgm:spPr/>
    </dgm:pt>
    <dgm:pt modelId="{87ED8F6A-CD73-4D8F-8B2C-6E7968A8433F}" type="pres">
      <dgm:prSet presAssocID="{9FBA3F32-92E8-42EA-8059-46CA9CC240FF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AFD6293-4941-44F8-AE73-7286D5CF5AB6}" type="pres">
      <dgm:prSet presAssocID="{9FBA3F32-92E8-42EA-8059-46CA9CC240FF}" presName="negativeSpace" presStyleCnt="0"/>
      <dgm:spPr/>
    </dgm:pt>
    <dgm:pt modelId="{EE420868-B6AD-45DA-AB52-34DA8FE151A0}" type="pres">
      <dgm:prSet presAssocID="{9FBA3F32-92E8-42EA-8059-46CA9CC240FF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8204B835-AAF0-4C21-9A92-D20F32442654}" type="presOf" srcId="{1275B225-8122-4C70-963F-706EAFFA6D2C}" destId="{EE420868-B6AD-45DA-AB52-34DA8FE151A0}" srcOrd="0" destOrd="1" presId="urn:microsoft.com/office/officeart/2005/8/layout/list1"/>
    <dgm:cxn modelId="{637F3F3C-0857-4E23-8DFE-1EFD0C088DC4}" type="presOf" srcId="{9FBA3F32-92E8-42EA-8059-46CA9CC240FF}" destId="{93E92154-0D11-4390-8A17-D698D6D5953F}" srcOrd="0" destOrd="0" presId="urn:microsoft.com/office/officeart/2005/8/layout/list1"/>
    <dgm:cxn modelId="{3174BA64-AC63-4C33-8D0B-E7FF489A3FB1}" srcId="{5EFBE16C-531D-446D-806C-1E62AAC8F3ED}" destId="{9FBA3F32-92E8-42EA-8059-46CA9CC240FF}" srcOrd="0" destOrd="0" parTransId="{CCD4354A-FEAA-4CEF-8738-838CEAAF52EB}" sibTransId="{80081019-6565-4E56-9F17-BB718E761143}"/>
    <dgm:cxn modelId="{38022565-929B-4054-9AB2-A81C1C21298D}" type="presOf" srcId="{5EFBE16C-531D-446D-806C-1E62AAC8F3ED}" destId="{E4F6F120-36C1-48DA-884B-A6EA569EC163}" srcOrd="0" destOrd="0" presId="urn:microsoft.com/office/officeart/2005/8/layout/list1"/>
    <dgm:cxn modelId="{91C80D51-3901-4AC5-8DEF-39F03FD30A85}" srcId="{9FBA3F32-92E8-42EA-8059-46CA9CC240FF}" destId="{1275B225-8122-4C70-963F-706EAFFA6D2C}" srcOrd="1" destOrd="0" parTransId="{E753DABE-686B-4139-AE42-9C1828D148E4}" sibTransId="{490A71CD-8370-4686-B236-EBAAC821F5F9}"/>
    <dgm:cxn modelId="{3C86B982-CB72-465A-90A8-0B72FBCF972D}" srcId="{9FBA3F32-92E8-42EA-8059-46CA9CC240FF}" destId="{11CFEFD5-ABF1-4C10-9EC9-8B1353B6DD80}" srcOrd="2" destOrd="0" parTransId="{89AF3393-0622-4A6D-9072-33B4F1E3BDC9}" sibTransId="{3245497D-A453-4AB5-8F24-ABDDB6C08E7A}"/>
    <dgm:cxn modelId="{CEF012DA-A2AD-47EC-B673-5489223448A2}" type="presOf" srcId="{A37CA817-8BE1-400A-9B78-94327ADF8F0E}" destId="{EE420868-B6AD-45DA-AB52-34DA8FE151A0}" srcOrd="0" destOrd="0" presId="urn:microsoft.com/office/officeart/2005/8/layout/list1"/>
    <dgm:cxn modelId="{914B6BE9-31AD-4176-B9C1-FC710B732592}" type="presOf" srcId="{11CFEFD5-ABF1-4C10-9EC9-8B1353B6DD80}" destId="{EE420868-B6AD-45DA-AB52-34DA8FE151A0}" srcOrd="0" destOrd="2" presId="urn:microsoft.com/office/officeart/2005/8/layout/list1"/>
    <dgm:cxn modelId="{DDC0F0ED-B000-422F-B9A6-9F64E0760F84}" srcId="{9FBA3F32-92E8-42EA-8059-46CA9CC240FF}" destId="{A37CA817-8BE1-400A-9B78-94327ADF8F0E}" srcOrd="0" destOrd="0" parTransId="{6A19E83D-303C-44C9-A0F6-95EDA4258D76}" sibTransId="{DBE8BB5C-7F5D-48C0-ADE0-5ECAC8C0CDF6}"/>
    <dgm:cxn modelId="{411FDCFC-E9DB-4070-A029-4D16C813F693}" type="presOf" srcId="{9FBA3F32-92E8-42EA-8059-46CA9CC240FF}" destId="{87ED8F6A-CD73-4D8F-8B2C-6E7968A8433F}" srcOrd="1" destOrd="0" presId="urn:microsoft.com/office/officeart/2005/8/layout/list1"/>
    <dgm:cxn modelId="{8225670F-3B54-4534-91F3-21C9771292B3}" type="presParOf" srcId="{E4F6F120-36C1-48DA-884B-A6EA569EC163}" destId="{FFF5239C-0E9D-4457-A020-D01CE5E4C7E5}" srcOrd="0" destOrd="0" presId="urn:microsoft.com/office/officeart/2005/8/layout/list1"/>
    <dgm:cxn modelId="{5AA7F21E-2103-4174-AF53-D05419F5CE47}" type="presParOf" srcId="{FFF5239C-0E9D-4457-A020-D01CE5E4C7E5}" destId="{93E92154-0D11-4390-8A17-D698D6D5953F}" srcOrd="0" destOrd="0" presId="urn:microsoft.com/office/officeart/2005/8/layout/list1"/>
    <dgm:cxn modelId="{A1AB1C67-CC53-46C9-8DFC-607AB5E8B688}" type="presParOf" srcId="{FFF5239C-0E9D-4457-A020-D01CE5E4C7E5}" destId="{87ED8F6A-CD73-4D8F-8B2C-6E7968A8433F}" srcOrd="1" destOrd="0" presId="urn:microsoft.com/office/officeart/2005/8/layout/list1"/>
    <dgm:cxn modelId="{0DF9435B-22BF-4489-9453-0C35B2C8B3A8}" type="presParOf" srcId="{E4F6F120-36C1-48DA-884B-A6EA569EC163}" destId="{5AFD6293-4941-44F8-AE73-7286D5CF5AB6}" srcOrd="1" destOrd="0" presId="urn:microsoft.com/office/officeart/2005/8/layout/list1"/>
    <dgm:cxn modelId="{AB484A85-3953-4AD0-867E-A6D1E59A5889}" type="presParOf" srcId="{E4F6F120-36C1-48DA-884B-A6EA569EC163}" destId="{EE420868-B6AD-45DA-AB52-34DA8FE151A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Verbos: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select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9D95D805-B484-4FB7-94B3-8156F55EB265}">
      <dgm:prSet/>
      <dgm:spPr/>
      <dgm:t>
        <a:bodyPr/>
        <a:lstStyle/>
        <a:p>
          <a:pPr>
            <a:buNone/>
          </a:pPr>
          <a:r>
            <a:rPr lang="pt-BR" dirty="0" err="1"/>
            <a:t>select</a:t>
          </a:r>
          <a:r>
            <a:rPr lang="pt-BR" dirty="0"/>
            <a:t>_*()</a:t>
          </a:r>
          <a:endParaRPr lang="en-US" dirty="0"/>
        </a:p>
      </dgm:t>
    </dgm:pt>
    <dgm:pt modelId="{1DD4E1F2-FF5C-43D3-8985-0F5C68942724}" type="parTrans" cxnId="{0D60CDC8-9C28-4FC5-9512-FFF845A598BC}">
      <dgm:prSet/>
      <dgm:spPr/>
      <dgm:t>
        <a:bodyPr/>
        <a:lstStyle/>
        <a:p>
          <a:endParaRPr lang="en-US"/>
        </a:p>
      </dgm:t>
    </dgm:pt>
    <dgm:pt modelId="{60C6B1E2-93C7-49DC-95B0-7318F8B3668C}" type="sibTrans" cxnId="{0D60CDC8-9C28-4FC5-9512-FFF845A598BC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62F5EC55-6B88-4FFD-8A5C-4A1AFFB34AE2}" type="presOf" srcId="{9D95D805-B484-4FB7-94B3-8156F55EB265}" destId="{D703BC44-CA8D-4090-A52A-66FB8278E8B0}" srcOrd="0" destOrd="1" presId="urn:microsoft.com/office/officeart/2005/8/layout/list1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0D60CDC8-9C28-4FC5-9512-FFF845A598BC}" srcId="{947C9B15-19CE-4181-B788-E00FC083F88C}" destId="{9D95D805-B484-4FB7-94B3-8156F55EB265}" srcOrd="1" destOrd="0" parTransId="{1DD4E1F2-FF5C-43D3-8985-0F5C68942724}" sibTransId="{60C6B1E2-93C7-49DC-95B0-7318F8B3668C}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Verbos: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rename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E30CE5A6-8DF2-4FE3-A703-DB7899871A7A}">
      <dgm:prSet/>
      <dgm:spPr/>
      <dgm:t>
        <a:bodyPr/>
        <a:lstStyle/>
        <a:p>
          <a:pPr>
            <a:buNone/>
          </a:pPr>
          <a:r>
            <a:rPr lang="pt-BR" dirty="0" err="1"/>
            <a:t>rename</a:t>
          </a:r>
          <a:r>
            <a:rPr lang="pt-BR" dirty="0"/>
            <a:t>_*()</a:t>
          </a:r>
          <a:endParaRPr lang="en-US" dirty="0"/>
        </a:p>
      </dgm:t>
    </dgm:pt>
    <dgm:pt modelId="{EEF67900-44EE-45CC-832C-4F38CD222846}" type="parTrans" cxnId="{01F81193-BFE2-49CF-A561-006562F9C457}">
      <dgm:prSet/>
      <dgm:spPr/>
      <dgm:t>
        <a:bodyPr/>
        <a:lstStyle/>
        <a:p>
          <a:endParaRPr lang="en-US"/>
        </a:p>
      </dgm:t>
    </dgm:pt>
    <dgm:pt modelId="{8B9A5B1A-4DE2-419B-BC14-F5084D449F79}" type="sibTrans" cxnId="{01F81193-BFE2-49CF-A561-006562F9C457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01F81193-BFE2-49CF-A561-006562F9C457}" srcId="{947C9B15-19CE-4181-B788-E00FC083F88C}" destId="{E30CE5A6-8DF2-4FE3-A703-DB7899871A7A}" srcOrd="1" destOrd="0" parTransId="{EEF67900-44EE-45CC-832C-4F38CD222846}" sibTransId="{8B9A5B1A-4DE2-419B-BC14-F5084D449F79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9353B7C2-2CCD-4B70-B02E-1A1727EB54D9}" type="presOf" srcId="{E30CE5A6-8DF2-4FE3-A703-DB7899871A7A}" destId="{D703BC44-CA8D-4090-A52A-66FB8278E8B0}" srcOrd="0" destOrd="1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en-US" dirty="0"/>
            <a:t>relocate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en-US" dirty="0" err="1"/>
            <a:t>group_by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Verbos: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en-US" dirty="0" err="1"/>
            <a:t>summarise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83168801-C730-44FC-BA69-1AE8EEBFBEF3}">
      <dgm:prSet/>
      <dgm:spPr/>
      <dgm:t>
        <a:bodyPr/>
        <a:lstStyle/>
        <a:p>
          <a:pPr>
            <a:buNone/>
          </a:pPr>
          <a:r>
            <a:rPr lang="pt-BR" dirty="0" err="1"/>
            <a:t>summarise</a:t>
          </a:r>
          <a:r>
            <a:rPr lang="pt-BR" dirty="0"/>
            <a:t>_*()</a:t>
          </a:r>
          <a:endParaRPr lang="en-US" dirty="0"/>
        </a:p>
      </dgm:t>
    </dgm:pt>
    <dgm:pt modelId="{872EFB1E-8130-4FF7-B7BF-69BCA1603F1D}" type="parTrans" cxnId="{523FD1DB-A111-443A-8682-BBFFD42800FF}">
      <dgm:prSet/>
      <dgm:spPr/>
      <dgm:t>
        <a:bodyPr/>
        <a:lstStyle/>
        <a:p>
          <a:endParaRPr lang="en-US"/>
        </a:p>
      </dgm:t>
    </dgm:pt>
    <dgm:pt modelId="{347F07F1-DA41-416F-9929-2AAC74E3781B}" type="sibTrans" cxnId="{523FD1DB-A111-443A-8682-BBFFD42800FF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496BC171-A3BC-4E7B-AA54-871FF03D4A8A}" type="presOf" srcId="{83168801-C730-44FC-BA69-1AE8EEBFBEF3}" destId="{D703BC44-CA8D-4090-A52A-66FB8278E8B0}" srcOrd="0" destOrd="1" presId="urn:microsoft.com/office/officeart/2005/8/layout/list1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523FD1DB-A111-443A-8682-BBFFD42800FF}" srcId="{947C9B15-19CE-4181-B788-E00FC083F88C}" destId="{83168801-C730-44FC-BA69-1AE8EEBFBEF3}" srcOrd="1" destOrd="0" parTransId="{872EFB1E-8130-4FF7-B7BF-69BCA1603F1D}" sibTransId="{347F07F1-DA41-416F-9929-2AAC74E3781B}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545243-B883-40D7-9878-5698C0E1EA0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57D1E4-EE1C-4824-AA6F-25E9261B809F}">
      <dgm:prSet/>
      <dgm:spPr>
        <a:solidFill>
          <a:srgbClr val="03203D"/>
        </a:solidFill>
      </dgm:spPr>
      <dgm:t>
        <a:bodyPr/>
        <a:lstStyle/>
        <a:p>
          <a:pPr algn="l"/>
          <a:r>
            <a:rPr lang="pt-BR" dirty="0" err="1"/>
            <a:t>Ctrl</a:t>
          </a:r>
          <a:r>
            <a:rPr lang="pt-BR" dirty="0"/>
            <a:t> + Shift + M</a:t>
          </a:r>
          <a:endParaRPr lang="en-US" dirty="0"/>
        </a:p>
      </dgm:t>
    </dgm:pt>
    <dgm:pt modelId="{AFBC0B32-834B-43F6-85BD-719ABF36061C}" type="parTrans" cxnId="{533372E8-6DEE-411A-B840-0A3270DC46A0}">
      <dgm:prSet/>
      <dgm:spPr/>
      <dgm:t>
        <a:bodyPr/>
        <a:lstStyle/>
        <a:p>
          <a:endParaRPr lang="en-US"/>
        </a:p>
      </dgm:t>
    </dgm:pt>
    <dgm:pt modelId="{A8AE6AD1-27D2-456C-8D28-D813B94A8A01}" type="sibTrans" cxnId="{533372E8-6DEE-411A-B840-0A3270DC46A0}">
      <dgm:prSet/>
      <dgm:spPr/>
      <dgm:t>
        <a:bodyPr/>
        <a:lstStyle/>
        <a:p>
          <a:endParaRPr lang="en-US"/>
        </a:p>
      </dgm:t>
    </dgm:pt>
    <dgm:pt modelId="{B947A497-43E9-45E5-B7BE-139CE7F3069C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>
              <a:solidFill>
                <a:srgbClr val="03203D"/>
              </a:solidFill>
            </a:rPr>
            <a:t>operador </a:t>
          </a:r>
          <a:r>
            <a:rPr lang="pt-BR" sz="3600" i="1" dirty="0" err="1">
              <a:solidFill>
                <a:srgbClr val="03203D"/>
              </a:solidFill>
            </a:rPr>
            <a:t>pipe</a:t>
          </a:r>
          <a:r>
            <a:rPr lang="pt-BR" sz="3600" dirty="0">
              <a:solidFill>
                <a:srgbClr val="03203D"/>
              </a:solidFill>
            </a:rPr>
            <a:t> %&gt;%</a:t>
          </a:r>
          <a:endParaRPr lang="en-US" sz="3600" dirty="0">
            <a:solidFill>
              <a:srgbClr val="03203D"/>
            </a:solidFill>
          </a:endParaRPr>
        </a:p>
      </dgm:t>
    </dgm:pt>
    <dgm:pt modelId="{415B579E-1620-499C-BE2B-F65ED18450D4}" type="parTrans" cxnId="{C81C5C66-5875-4C41-B97E-55BFEAB488F9}">
      <dgm:prSet/>
      <dgm:spPr/>
      <dgm:t>
        <a:bodyPr/>
        <a:lstStyle/>
        <a:p>
          <a:endParaRPr lang="en-US"/>
        </a:p>
      </dgm:t>
    </dgm:pt>
    <dgm:pt modelId="{C8BE27E7-3F46-482E-87D9-1DADBF1AC09A}" type="sibTrans" cxnId="{C81C5C66-5875-4C41-B97E-55BFEAB488F9}">
      <dgm:prSet/>
      <dgm:spPr/>
      <dgm:t>
        <a:bodyPr/>
        <a:lstStyle/>
        <a:p>
          <a:endParaRPr lang="en-US"/>
        </a:p>
      </dgm:t>
    </dgm:pt>
    <dgm:pt modelId="{779DCEFB-C49B-4B52-9150-A74BF1A7C935}">
      <dgm:prSet/>
      <dgm:spPr>
        <a:solidFill>
          <a:srgbClr val="03203D"/>
        </a:solidFill>
      </dgm:spPr>
      <dgm:t>
        <a:bodyPr/>
        <a:lstStyle/>
        <a:p>
          <a:pPr algn="l"/>
          <a:r>
            <a:rPr lang="pt-BR" dirty="0" err="1"/>
            <a:t>Ctrl</a:t>
          </a:r>
          <a:r>
            <a:rPr lang="pt-BR" dirty="0"/>
            <a:t> + </a:t>
          </a:r>
          <a:r>
            <a:rPr lang="pt-BR" dirty="0" err="1"/>
            <a:t>Enter</a:t>
          </a:r>
          <a:endParaRPr lang="en-US" dirty="0"/>
        </a:p>
      </dgm:t>
    </dgm:pt>
    <dgm:pt modelId="{3E5B2B65-8DD9-47C9-807A-2F79653AEAF9}" type="parTrans" cxnId="{AE46B053-57FB-47E8-8689-3463E0862A32}">
      <dgm:prSet/>
      <dgm:spPr/>
      <dgm:t>
        <a:bodyPr/>
        <a:lstStyle/>
        <a:p>
          <a:endParaRPr lang="en-US"/>
        </a:p>
      </dgm:t>
    </dgm:pt>
    <dgm:pt modelId="{F2FCAA0E-E969-4341-865C-A39846AD317F}" type="sibTrans" cxnId="{AE46B053-57FB-47E8-8689-3463E0862A32}">
      <dgm:prSet/>
      <dgm:spPr/>
      <dgm:t>
        <a:bodyPr/>
        <a:lstStyle/>
        <a:p>
          <a:endParaRPr lang="en-US"/>
        </a:p>
      </dgm:t>
    </dgm:pt>
    <dgm:pt modelId="{3C7E15A0-C199-44C5-A106-80C79DDAB4B8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>
              <a:solidFill>
                <a:srgbClr val="03203D"/>
              </a:solidFill>
            </a:rPr>
            <a:t>executa linhas de código</a:t>
          </a:r>
          <a:endParaRPr lang="en-US" sz="3600" dirty="0">
            <a:solidFill>
              <a:srgbClr val="03203D"/>
            </a:solidFill>
          </a:endParaRPr>
        </a:p>
      </dgm:t>
    </dgm:pt>
    <dgm:pt modelId="{DE362B83-4816-4650-AB0C-2567BC110136}" type="parTrans" cxnId="{F45DA477-8D73-423A-9DED-30216D9D5006}">
      <dgm:prSet/>
      <dgm:spPr/>
      <dgm:t>
        <a:bodyPr/>
        <a:lstStyle/>
        <a:p>
          <a:endParaRPr lang="en-US"/>
        </a:p>
      </dgm:t>
    </dgm:pt>
    <dgm:pt modelId="{B8BAEF04-1797-47C2-80C0-8CE33B12916E}" type="sibTrans" cxnId="{F45DA477-8D73-423A-9DED-30216D9D5006}">
      <dgm:prSet/>
      <dgm:spPr/>
      <dgm:t>
        <a:bodyPr/>
        <a:lstStyle/>
        <a:p>
          <a:endParaRPr lang="en-US"/>
        </a:p>
      </dgm:t>
    </dgm:pt>
    <dgm:pt modelId="{ADCA34A1-751B-400B-A17E-E99A06880ED9}">
      <dgm:prSet/>
      <dgm:spPr>
        <a:solidFill>
          <a:srgbClr val="03203D"/>
        </a:solidFill>
      </dgm:spPr>
      <dgm:t>
        <a:bodyPr/>
        <a:lstStyle/>
        <a:p>
          <a:pPr algn="l"/>
          <a:r>
            <a:rPr lang="pt-BR" dirty="0" err="1"/>
            <a:t>Ctrl</a:t>
          </a:r>
          <a:r>
            <a:rPr lang="pt-BR" dirty="0"/>
            <a:t> + Shift + A</a:t>
          </a:r>
          <a:endParaRPr lang="en-US" dirty="0"/>
        </a:p>
      </dgm:t>
    </dgm:pt>
    <dgm:pt modelId="{3D481FF1-D652-4DE6-A40E-11581E760D7F}" type="parTrans" cxnId="{736BAEC3-3904-41E1-AAEF-4BB3468EF450}">
      <dgm:prSet/>
      <dgm:spPr/>
      <dgm:t>
        <a:bodyPr/>
        <a:lstStyle/>
        <a:p>
          <a:endParaRPr lang="en-US"/>
        </a:p>
      </dgm:t>
    </dgm:pt>
    <dgm:pt modelId="{3275F950-C251-4269-878B-00E09B10EED9}" type="sibTrans" cxnId="{736BAEC3-3904-41E1-AAEF-4BB3468EF450}">
      <dgm:prSet/>
      <dgm:spPr/>
      <dgm:t>
        <a:bodyPr/>
        <a:lstStyle/>
        <a:p>
          <a:endParaRPr lang="en-US"/>
        </a:p>
      </dgm:t>
    </dgm:pt>
    <dgm:pt modelId="{B3909EA0-4819-42A9-8179-F86BFBFC9EBC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>
              <a:solidFill>
                <a:srgbClr val="03203D"/>
              </a:solidFill>
            </a:rPr>
            <a:t>formata a </a:t>
          </a:r>
          <a:r>
            <a:rPr lang="pt-BR" sz="3600" dirty="0" err="1">
              <a:solidFill>
                <a:srgbClr val="03203D"/>
              </a:solidFill>
            </a:rPr>
            <a:t>indentação</a:t>
          </a:r>
          <a:r>
            <a:rPr lang="pt-BR" sz="3600" dirty="0">
              <a:solidFill>
                <a:srgbClr val="03203D"/>
              </a:solidFill>
            </a:rPr>
            <a:t> do script</a:t>
          </a:r>
          <a:endParaRPr lang="en-US" sz="3600" dirty="0">
            <a:solidFill>
              <a:srgbClr val="03203D"/>
            </a:solidFill>
          </a:endParaRPr>
        </a:p>
      </dgm:t>
    </dgm:pt>
    <dgm:pt modelId="{25B9CA8B-A431-4383-96D5-F12DAD6E6570}" type="parTrans" cxnId="{58069A73-6F41-4881-BD0A-AA4E07F39B57}">
      <dgm:prSet/>
      <dgm:spPr/>
      <dgm:t>
        <a:bodyPr/>
        <a:lstStyle/>
        <a:p>
          <a:endParaRPr lang="en-US"/>
        </a:p>
      </dgm:t>
    </dgm:pt>
    <dgm:pt modelId="{29CBCB06-E645-4AC0-83E3-655858585AAC}" type="sibTrans" cxnId="{58069A73-6F41-4881-BD0A-AA4E07F39B57}">
      <dgm:prSet/>
      <dgm:spPr/>
      <dgm:t>
        <a:bodyPr/>
        <a:lstStyle/>
        <a:p>
          <a:endParaRPr lang="en-US"/>
        </a:p>
      </dgm:t>
    </dgm:pt>
    <dgm:pt modelId="{EC0728B6-615D-4836-BA8E-D3AE42D62324}">
      <dgm:prSet/>
      <dgm:spPr>
        <a:solidFill>
          <a:srgbClr val="03203D"/>
        </a:solidFill>
      </dgm:spPr>
      <dgm:t>
        <a:bodyPr/>
        <a:lstStyle/>
        <a:p>
          <a:pPr algn="l"/>
          <a:r>
            <a:rPr lang="pt-BR" dirty="0"/>
            <a:t>Alt + -</a:t>
          </a:r>
          <a:endParaRPr lang="en-US" dirty="0"/>
        </a:p>
      </dgm:t>
    </dgm:pt>
    <dgm:pt modelId="{16C11120-CD59-46BE-AE6A-20B320BBE865}" type="parTrans" cxnId="{CD3048CC-1E89-4BB7-BA09-E36D5036AB17}">
      <dgm:prSet/>
      <dgm:spPr/>
      <dgm:t>
        <a:bodyPr/>
        <a:lstStyle/>
        <a:p>
          <a:endParaRPr lang="en-US"/>
        </a:p>
      </dgm:t>
    </dgm:pt>
    <dgm:pt modelId="{D4F5179D-BF45-4638-AA4F-A4B41C7A2108}" type="sibTrans" cxnId="{CD3048CC-1E89-4BB7-BA09-E36D5036AB17}">
      <dgm:prSet/>
      <dgm:spPr/>
      <dgm:t>
        <a:bodyPr/>
        <a:lstStyle/>
        <a:p>
          <a:endParaRPr lang="en-US"/>
        </a:p>
      </dgm:t>
    </dgm:pt>
    <dgm:pt modelId="{F1308EAF-F773-4008-A016-3E46FEBE6E8F}">
      <dgm:prSet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dirty="0">
              <a:solidFill>
                <a:srgbClr val="03203D"/>
              </a:solidFill>
            </a:rPr>
            <a:t>operador </a:t>
          </a:r>
          <a:r>
            <a:rPr lang="pt-BR" i="1" dirty="0">
              <a:solidFill>
                <a:srgbClr val="03203D"/>
              </a:solidFill>
            </a:rPr>
            <a:t>de atribuição</a:t>
          </a:r>
          <a:endParaRPr lang="en-US" dirty="0">
            <a:solidFill>
              <a:srgbClr val="03203D"/>
            </a:solidFill>
          </a:endParaRPr>
        </a:p>
      </dgm:t>
    </dgm:pt>
    <dgm:pt modelId="{44D01768-DFE4-45EC-94C7-B1D10C7DD6C2}" type="parTrans" cxnId="{D2149932-206A-473B-90C4-3E310F40B87E}">
      <dgm:prSet/>
      <dgm:spPr/>
      <dgm:t>
        <a:bodyPr/>
        <a:lstStyle/>
        <a:p>
          <a:endParaRPr lang="en-US"/>
        </a:p>
      </dgm:t>
    </dgm:pt>
    <dgm:pt modelId="{6671FA29-A838-4D94-8849-CB7A2471F875}" type="sibTrans" cxnId="{D2149932-206A-473B-90C4-3E310F40B87E}">
      <dgm:prSet/>
      <dgm:spPr/>
      <dgm:t>
        <a:bodyPr/>
        <a:lstStyle/>
        <a:p>
          <a:endParaRPr lang="en-US"/>
        </a:p>
      </dgm:t>
    </dgm:pt>
    <dgm:pt modelId="{2B51B177-3045-460D-ABAE-302E2BD61EB7}" type="pres">
      <dgm:prSet presAssocID="{8C545243-B883-40D7-9878-5698C0E1EA05}" presName="Name0" presStyleCnt="0">
        <dgm:presLayoutVars>
          <dgm:dir/>
          <dgm:animLvl val="lvl"/>
          <dgm:resizeHandles val="exact"/>
        </dgm:presLayoutVars>
      </dgm:prSet>
      <dgm:spPr/>
    </dgm:pt>
    <dgm:pt modelId="{05701871-D25F-4CB2-B0AA-6F5AADCEFF22}" type="pres">
      <dgm:prSet presAssocID="{B357D1E4-EE1C-4824-AA6F-25E9261B809F}" presName="linNode" presStyleCnt="0"/>
      <dgm:spPr/>
    </dgm:pt>
    <dgm:pt modelId="{3F33730F-BA61-4A65-B9F0-80A130155062}" type="pres">
      <dgm:prSet presAssocID="{B357D1E4-EE1C-4824-AA6F-25E9261B809F}" presName="parentText" presStyleLbl="node1" presStyleIdx="0" presStyleCnt="4" custScaleY="13845" custLinFactNeighborY="-8104">
        <dgm:presLayoutVars>
          <dgm:chMax val="1"/>
          <dgm:bulletEnabled val="1"/>
        </dgm:presLayoutVars>
      </dgm:prSet>
      <dgm:spPr/>
    </dgm:pt>
    <dgm:pt modelId="{121E120A-BA95-4C83-BF03-A9019963A3E2}" type="pres">
      <dgm:prSet presAssocID="{B357D1E4-EE1C-4824-AA6F-25E9261B809F}" presName="descendantText" presStyleLbl="alignAccFollowNode1" presStyleIdx="0" presStyleCnt="4" custScaleY="11618" custLinFactNeighborY="-10127">
        <dgm:presLayoutVars>
          <dgm:bulletEnabled val="1"/>
        </dgm:presLayoutVars>
      </dgm:prSet>
      <dgm:spPr/>
    </dgm:pt>
    <dgm:pt modelId="{FB00548B-D9CC-463D-B557-FC921BB87966}" type="pres">
      <dgm:prSet presAssocID="{A8AE6AD1-27D2-456C-8D28-D813B94A8A01}" presName="sp" presStyleCnt="0"/>
      <dgm:spPr/>
    </dgm:pt>
    <dgm:pt modelId="{85104F5F-E0CF-4189-85FC-E48710346CA6}" type="pres">
      <dgm:prSet presAssocID="{779DCEFB-C49B-4B52-9150-A74BF1A7C935}" presName="linNode" presStyleCnt="0"/>
      <dgm:spPr/>
    </dgm:pt>
    <dgm:pt modelId="{EC9E5C23-25A5-4DC0-A87A-36D308974A96}" type="pres">
      <dgm:prSet presAssocID="{779DCEFB-C49B-4B52-9150-A74BF1A7C935}" presName="parentText" presStyleLbl="node1" presStyleIdx="1" presStyleCnt="4" custScaleY="13845" custLinFactNeighborY="-1063">
        <dgm:presLayoutVars>
          <dgm:chMax val="1"/>
          <dgm:bulletEnabled val="1"/>
        </dgm:presLayoutVars>
      </dgm:prSet>
      <dgm:spPr/>
    </dgm:pt>
    <dgm:pt modelId="{9A80D8DA-7F44-4554-A17D-214B5B15FBAE}" type="pres">
      <dgm:prSet presAssocID="{779DCEFB-C49B-4B52-9150-A74BF1A7C935}" presName="descendantText" presStyleLbl="alignAccFollowNode1" presStyleIdx="1" presStyleCnt="4" custScaleY="11618" custLinFactNeighborY="-1330">
        <dgm:presLayoutVars>
          <dgm:bulletEnabled val="1"/>
        </dgm:presLayoutVars>
      </dgm:prSet>
      <dgm:spPr/>
    </dgm:pt>
    <dgm:pt modelId="{4540BD8C-8650-401D-A914-AB34FF33662B}" type="pres">
      <dgm:prSet presAssocID="{F2FCAA0E-E969-4341-865C-A39846AD317F}" presName="sp" presStyleCnt="0"/>
      <dgm:spPr/>
    </dgm:pt>
    <dgm:pt modelId="{022DFE15-F616-4D10-B188-37FBF22F11F1}" type="pres">
      <dgm:prSet presAssocID="{ADCA34A1-751B-400B-A17E-E99A06880ED9}" presName="linNode" presStyleCnt="0"/>
      <dgm:spPr/>
    </dgm:pt>
    <dgm:pt modelId="{9F2D1195-549C-4DC7-BE71-8CBE12364D9D}" type="pres">
      <dgm:prSet presAssocID="{ADCA34A1-751B-400B-A17E-E99A06880ED9}" presName="parentText" presStyleLbl="node1" presStyleIdx="2" presStyleCnt="4" custScaleY="13845" custLinFactNeighborX="-221" custLinFactNeighborY="5016">
        <dgm:presLayoutVars>
          <dgm:chMax val="1"/>
          <dgm:bulletEnabled val="1"/>
        </dgm:presLayoutVars>
      </dgm:prSet>
      <dgm:spPr/>
    </dgm:pt>
    <dgm:pt modelId="{00DC63A8-83DD-499B-B898-CA270331B0C1}" type="pres">
      <dgm:prSet presAssocID="{ADCA34A1-751B-400B-A17E-E99A06880ED9}" presName="descendantText" presStyleLbl="alignAccFollowNode1" presStyleIdx="2" presStyleCnt="4" custScaleY="11618" custLinFactNeighborX="-393" custLinFactNeighborY="6271">
        <dgm:presLayoutVars>
          <dgm:bulletEnabled val="1"/>
        </dgm:presLayoutVars>
      </dgm:prSet>
      <dgm:spPr/>
    </dgm:pt>
    <dgm:pt modelId="{1355C9A2-308C-4B87-8CFD-16CBDB129FD8}" type="pres">
      <dgm:prSet presAssocID="{3275F950-C251-4269-878B-00E09B10EED9}" presName="sp" presStyleCnt="0"/>
      <dgm:spPr/>
    </dgm:pt>
    <dgm:pt modelId="{3A3EC0F5-5AC9-4BEF-92F3-8475DAD443CE}" type="pres">
      <dgm:prSet presAssocID="{EC0728B6-615D-4836-BA8E-D3AE42D62324}" presName="linNode" presStyleCnt="0"/>
      <dgm:spPr/>
    </dgm:pt>
    <dgm:pt modelId="{5080179A-6845-4AAC-BB1F-A9FDB91D0C22}" type="pres">
      <dgm:prSet presAssocID="{EC0728B6-615D-4836-BA8E-D3AE42D62324}" presName="parentText" presStyleLbl="node1" presStyleIdx="3" presStyleCnt="4" custScaleY="13845" custLinFactNeighborY="12384">
        <dgm:presLayoutVars>
          <dgm:chMax val="1"/>
          <dgm:bulletEnabled val="1"/>
        </dgm:presLayoutVars>
      </dgm:prSet>
      <dgm:spPr/>
    </dgm:pt>
    <dgm:pt modelId="{2C545968-6E73-4079-B961-0BAFC5557978}" type="pres">
      <dgm:prSet presAssocID="{EC0728B6-615D-4836-BA8E-D3AE42D62324}" presName="descendantText" presStyleLbl="alignAccFollowNode1" presStyleIdx="3" presStyleCnt="4" custScaleY="11618" custLinFactNeighborY="15482">
        <dgm:presLayoutVars>
          <dgm:bulletEnabled val="1"/>
        </dgm:presLayoutVars>
      </dgm:prSet>
      <dgm:spPr/>
    </dgm:pt>
  </dgm:ptLst>
  <dgm:cxnLst>
    <dgm:cxn modelId="{5767AA12-31C8-4EA2-B569-7438F94D21FE}" type="presOf" srcId="{779DCEFB-C49B-4B52-9150-A74BF1A7C935}" destId="{EC9E5C23-25A5-4DC0-A87A-36D308974A96}" srcOrd="0" destOrd="0" presId="urn:microsoft.com/office/officeart/2005/8/layout/vList5"/>
    <dgm:cxn modelId="{6377EB18-D20C-4346-B40C-034479CC865B}" type="presOf" srcId="{B3909EA0-4819-42A9-8179-F86BFBFC9EBC}" destId="{00DC63A8-83DD-499B-B898-CA270331B0C1}" srcOrd="0" destOrd="0" presId="urn:microsoft.com/office/officeart/2005/8/layout/vList5"/>
    <dgm:cxn modelId="{D2149932-206A-473B-90C4-3E310F40B87E}" srcId="{EC0728B6-615D-4836-BA8E-D3AE42D62324}" destId="{F1308EAF-F773-4008-A016-3E46FEBE6E8F}" srcOrd="0" destOrd="0" parTransId="{44D01768-DFE4-45EC-94C7-B1D10C7DD6C2}" sibTransId="{6671FA29-A838-4D94-8849-CB7A2471F875}"/>
    <dgm:cxn modelId="{FC87D338-D554-4EAA-B7A0-6145011FD761}" type="presOf" srcId="{F1308EAF-F773-4008-A016-3E46FEBE6E8F}" destId="{2C545968-6E73-4079-B961-0BAFC5557978}" srcOrd="0" destOrd="0" presId="urn:microsoft.com/office/officeart/2005/8/layout/vList5"/>
    <dgm:cxn modelId="{C81C5C66-5875-4C41-B97E-55BFEAB488F9}" srcId="{B357D1E4-EE1C-4824-AA6F-25E9261B809F}" destId="{B947A497-43E9-45E5-B7BE-139CE7F3069C}" srcOrd="0" destOrd="0" parTransId="{415B579E-1620-499C-BE2B-F65ED18450D4}" sibTransId="{C8BE27E7-3F46-482E-87D9-1DADBF1AC09A}"/>
    <dgm:cxn modelId="{7229BF46-9977-4414-8609-A40D2D0FDC83}" type="presOf" srcId="{ADCA34A1-751B-400B-A17E-E99A06880ED9}" destId="{9F2D1195-549C-4DC7-BE71-8CBE12364D9D}" srcOrd="0" destOrd="0" presId="urn:microsoft.com/office/officeart/2005/8/layout/vList5"/>
    <dgm:cxn modelId="{33694169-6986-42C6-AE82-4063F071A255}" type="presOf" srcId="{8C545243-B883-40D7-9878-5698C0E1EA05}" destId="{2B51B177-3045-460D-ABAE-302E2BD61EB7}" srcOrd="0" destOrd="0" presId="urn:microsoft.com/office/officeart/2005/8/layout/vList5"/>
    <dgm:cxn modelId="{8C67244A-F8D7-49A8-B4E4-D36E5E37468A}" type="presOf" srcId="{B947A497-43E9-45E5-B7BE-139CE7F3069C}" destId="{121E120A-BA95-4C83-BF03-A9019963A3E2}" srcOrd="0" destOrd="0" presId="urn:microsoft.com/office/officeart/2005/8/layout/vList5"/>
    <dgm:cxn modelId="{386CB84A-E7F1-416C-B278-CAD853EF2F59}" type="presOf" srcId="{3C7E15A0-C199-44C5-A106-80C79DDAB4B8}" destId="{9A80D8DA-7F44-4554-A17D-214B5B15FBAE}" srcOrd="0" destOrd="0" presId="urn:microsoft.com/office/officeart/2005/8/layout/vList5"/>
    <dgm:cxn modelId="{58069A73-6F41-4881-BD0A-AA4E07F39B57}" srcId="{ADCA34A1-751B-400B-A17E-E99A06880ED9}" destId="{B3909EA0-4819-42A9-8179-F86BFBFC9EBC}" srcOrd="0" destOrd="0" parTransId="{25B9CA8B-A431-4383-96D5-F12DAD6E6570}" sibTransId="{29CBCB06-E645-4AC0-83E3-655858585AAC}"/>
    <dgm:cxn modelId="{AE46B053-57FB-47E8-8689-3463E0862A32}" srcId="{8C545243-B883-40D7-9878-5698C0E1EA05}" destId="{779DCEFB-C49B-4B52-9150-A74BF1A7C935}" srcOrd="1" destOrd="0" parTransId="{3E5B2B65-8DD9-47C9-807A-2F79653AEAF9}" sibTransId="{F2FCAA0E-E969-4341-865C-A39846AD317F}"/>
    <dgm:cxn modelId="{F45DA477-8D73-423A-9DED-30216D9D5006}" srcId="{779DCEFB-C49B-4B52-9150-A74BF1A7C935}" destId="{3C7E15A0-C199-44C5-A106-80C79DDAB4B8}" srcOrd="0" destOrd="0" parTransId="{DE362B83-4816-4650-AB0C-2567BC110136}" sibTransId="{B8BAEF04-1797-47C2-80C0-8CE33B12916E}"/>
    <dgm:cxn modelId="{C7583CAC-666B-4458-B306-F440332F7FBD}" type="presOf" srcId="{EC0728B6-615D-4836-BA8E-D3AE42D62324}" destId="{5080179A-6845-4AAC-BB1F-A9FDB91D0C22}" srcOrd="0" destOrd="0" presId="urn:microsoft.com/office/officeart/2005/8/layout/vList5"/>
    <dgm:cxn modelId="{736BAEC3-3904-41E1-AAEF-4BB3468EF450}" srcId="{8C545243-B883-40D7-9878-5698C0E1EA05}" destId="{ADCA34A1-751B-400B-A17E-E99A06880ED9}" srcOrd="2" destOrd="0" parTransId="{3D481FF1-D652-4DE6-A40E-11581E760D7F}" sibTransId="{3275F950-C251-4269-878B-00E09B10EED9}"/>
    <dgm:cxn modelId="{1D348BC5-0CF7-48DE-8DD1-798B8092BE89}" type="presOf" srcId="{B357D1E4-EE1C-4824-AA6F-25E9261B809F}" destId="{3F33730F-BA61-4A65-B9F0-80A130155062}" srcOrd="0" destOrd="0" presId="urn:microsoft.com/office/officeart/2005/8/layout/vList5"/>
    <dgm:cxn modelId="{CD3048CC-1E89-4BB7-BA09-E36D5036AB17}" srcId="{8C545243-B883-40D7-9878-5698C0E1EA05}" destId="{EC0728B6-615D-4836-BA8E-D3AE42D62324}" srcOrd="3" destOrd="0" parTransId="{16C11120-CD59-46BE-AE6A-20B320BBE865}" sibTransId="{D4F5179D-BF45-4638-AA4F-A4B41C7A2108}"/>
    <dgm:cxn modelId="{533372E8-6DEE-411A-B840-0A3270DC46A0}" srcId="{8C545243-B883-40D7-9878-5698C0E1EA05}" destId="{B357D1E4-EE1C-4824-AA6F-25E9261B809F}" srcOrd="0" destOrd="0" parTransId="{AFBC0B32-834B-43F6-85BD-719ABF36061C}" sibTransId="{A8AE6AD1-27D2-456C-8D28-D813B94A8A01}"/>
    <dgm:cxn modelId="{1D38C78B-A2CA-428C-BA02-AB2E287EA5DC}" type="presParOf" srcId="{2B51B177-3045-460D-ABAE-302E2BD61EB7}" destId="{05701871-D25F-4CB2-B0AA-6F5AADCEFF22}" srcOrd="0" destOrd="0" presId="urn:microsoft.com/office/officeart/2005/8/layout/vList5"/>
    <dgm:cxn modelId="{B909B732-7914-4FE4-9F80-7B70B04BA29C}" type="presParOf" srcId="{05701871-D25F-4CB2-B0AA-6F5AADCEFF22}" destId="{3F33730F-BA61-4A65-B9F0-80A130155062}" srcOrd="0" destOrd="0" presId="urn:microsoft.com/office/officeart/2005/8/layout/vList5"/>
    <dgm:cxn modelId="{28FDC993-BADC-435B-80BF-8ED9E85F5DA7}" type="presParOf" srcId="{05701871-D25F-4CB2-B0AA-6F5AADCEFF22}" destId="{121E120A-BA95-4C83-BF03-A9019963A3E2}" srcOrd="1" destOrd="0" presId="urn:microsoft.com/office/officeart/2005/8/layout/vList5"/>
    <dgm:cxn modelId="{DA951CBC-921A-4DB7-BC1B-8E71DC612B4E}" type="presParOf" srcId="{2B51B177-3045-460D-ABAE-302E2BD61EB7}" destId="{FB00548B-D9CC-463D-B557-FC921BB87966}" srcOrd="1" destOrd="0" presId="urn:microsoft.com/office/officeart/2005/8/layout/vList5"/>
    <dgm:cxn modelId="{44D75009-FDD4-4B35-B9F9-E05DAA9C2BE8}" type="presParOf" srcId="{2B51B177-3045-460D-ABAE-302E2BD61EB7}" destId="{85104F5F-E0CF-4189-85FC-E48710346CA6}" srcOrd="2" destOrd="0" presId="urn:microsoft.com/office/officeart/2005/8/layout/vList5"/>
    <dgm:cxn modelId="{6A2694EC-E50C-4E73-8608-61345BF88D4E}" type="presParOf" srcId="{85104F5F-E0CF-4189-85FC-E48710346CA6}" destId="{EC9E5C23-25A5-4DC0-A87A-36D308974A96}" srcOrd="0" destOrd="0" presId="urn:microsoft.com/office/officeart/2005/8/layout/vList5"/>
    <dgm:cxn modelId="{A74D91BF-467D-4231-BF33-188D1C067CF0}" type="presParOf" srcId="{85104F5F-E0CF-4189-85FC-E48710346CA6}" destId="{9A80D8DA-7F44-4554-A17D-214B5B15FBAE}" srcOrd="1" destOrd="0" presId="urn:microsoft.com/office/officeart/2005/8/layout/vList5"/>
    <dgm:cxn modelId="{B6C8EA54-1503-4C21-957A-46EB05A8D40B}" type="presParOf" srcId="{2B51B177-3045-460D-ABAE-302E2BD61EB7}" destId="{4540BD8C-8650-401D-A914-AB34FF33662B}" srcOrd="3" destOrd="0" presId="urn:microsoft.com/office/officeart/2005/8/layout/vList5"/>
    <dgm:cxn modelId="{EA0F0773-ACFF-4AD2-9036-0C9D4C2F7B5F}" type="presParOf" srcId="{2B51B177-3045-460D-ABAE-302E2BD61EB7}" destId="{022DFE15-F616-4D10-B188-37FBF22F11F1}" srcOrd="4" destOrd="0" presId="urn:microsoft.com/office/officeart/2005/8/layout/vList5"/>
    <dgm:cxn modelId="{3DC4FD39-8995-47B7-9FD3-65BDC1AFD207}" type="presParOf" srcId="{022DFE15-F616-4D10-B188-37FBF22F11F1}" destId="{9F2D1195-549C-4DC7-BE71-8CBE12364D9D}" srcOrd="0" destOrd="0" presId="urn:microsoft.com/office/officeart/2005/8/layout/vList5"/>
    <dgm:cxn modelId="{701FDC45-C199-4EAA-B0DE-8D9377B11FE2}" type="presParOf" srcId="{022DFE15-F616-4D10-B188-37FBF22F11F1}" destId="{00DC63A8-83DD-499B-B898-CA270331B0C1}" srcOrd="1" destOrd="0" presId="urn:microsoft.com/office/officeart/2005/8/layout/vList5"/>
    <dgm:cxn modelId="{7FAEC7B6-34A5-4BE7-BFD8-98A21435952D}" type="presParOf" srcId="{2B51B177-3045-460D-ABAE-302E2BD61EB7}" destId="{1355C9A2-308C-4B87-8CFD-16CBDB129FD8}" srcOrd="5" destOrd="0" presId="urn:microsoft.com/office/officeart/2005/8/layout/vList5"/>
    <dgm:cxn modelId="{8F9A2F74-8DB3-47A8-9E9E-10D0770CC5DE}" type="presParOf" srcId="{2B51B177-3045-460D-ABAE-302E2BD61EB7}" destId="{3A3EC0F5-5AC9-4BEF-92F3-8475DAD443CE}" srcOrd="6" destOrd="0" presId="urn:microsoft.com/office/officeart/2005/8/layout/vList5"/>
    <dgm:cxn modelId="{AEE5D22F-EF69-49D5-9721-503E7BB2F54C}" type="presParOf" srcId="{3A3EC0F5-5AC9-4BEF-92F3-8475DAD443CE}" destId="{5080179A-6845-4AAC-BB1F-A9FDB91D0C22}" srcOrd="0" destOrd="0" presId="urn:microsoft.com/office/officeart/2005/8/layout/vList5"/>
    <dgm:cxn modelId="{280BE8D4-E164-4910-BC90-FE8F68E691CE}" type="presParOf" srcId="{3A3EC0F5-5AC9-4BEF-92F3-8475DAD443CE}" destId="{2C545968-6E73-4079-B961-0BAFC555797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read</a:t>
          </a:r>
          <a:r>
            <a:rPr lang="pt-BR" dirty="0"/>
            <a:t>_*()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read</a:t>
          </a:r>
          <a:r>
            <a:rPr lang="pt-BR" dirty="0"/>
            <a:t>_*()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filter</a:t>
          </a:r>
          <a:r>
            <a:rPr lang="pt-BR" dirty="0"/>
            <a:t>_*()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arrange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Verbos: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slice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20C06EEA-2548-4606-94E8-712967425EEA}">
      <dgm:prSet/>
      <dgm:spPr/>
      <dgm:t>
        <a:bodyPr/>
        <a:lstStyle/>
        <a:p>
          <a:pPr>
            <a:buNone/>
          </a:pPr>
          <a:r>
            <a:rPr lang="pt-BR" dirty="0" err="1"/>
            <a:t>slice</a:t>
          </a:r>
          <a:r>
            <a:rPr lang="pt-BR" dirty="0"/>
            <a:t>_*()</a:t>
          </a:r>
          <a:endParaRPr lang="en-US" dirty="0"/>
        </a:p>
      </dgm:t>
    </dgm:pt>
    <dgm:pt modelId="{7D58B090-3DCA-4376-A493-E127A9888352}" type="parTrans" cxnId="{1C7C8D52-5A98-4FF1-B8CD-877C89C4C77F}">
      <dgm:prSet/>
      <dgm:spPr/>
    </dgm:pt>
    <dgm:pt modelId="{4C9AC269-D7C1-443C-992F-201844D131F7}" type="sibTrans" cxnId="{1C7C8D52-5A98-4FF1-B8CD-877C89C4C77F}">
      <dgm:prSet/>
      <dgm:spPr/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1C7C8D52-5A98-4FF1-B8CD-877C89C4C77F}" srcId="{947C9B15-19CE-4181-B788-E00FC083F88C}" destId="{20C06EEA-2548-4606-94E8-712967425EEA}" srcOrd="1" destOrd="0" parTransId="{7D58B090-3DCA-4376-A493-E127A9888352}" sibTransId="{4C9AC269-D7C1-443C-992F-201844D131F7}"/>
    <dgm:cxn modelId="{0A5AD08D-2DCB-4C4E-9B86-E22005844F58}" type="presOf" srcId="{20C06EEA-2548-4606-94E8-712967425EEA}" destId="{D703BC44-CA8D-4090-A52A-66FB8278E8B0}" srcOrd="0" destOrd="1" presId="urn:microsoft.com/office/officeart/2005/8/layout/list1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/>
            <a:t>sample()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F6087DF5-308A-4D34-868F-26902EF39D91}">
      <dgm:prSet/>
      <dgm:spPr/>
      <dgm:t>
        <a:bodyPr/>
        <a:lstStyle/>
        <a:p>
          <a:pPr>
            <a:buNone/>
          </a:pPr>
          <a:r>
            <a:rPr lang="pt-BR" dirty="0"/>
            <a:t>sample_*()</a:t>
          </a:r>
          <a:endParaRPr lang="en-US" dirty="0"/>
        </a:p>
      </dgm:t>
    </dgm:pt>
    <dgm:pt modelId="{5D5246B9-1812-418D-9B7E-B78B3BE70317}" type="parTrans" cxnId="{8F080D0B-CE49-4DD0-B4F1-127C6C0A1015}">
      <dgm:prSet/>
      <dgm:spPr/>
      <dgm:t>
        <a:bodyPr/>
        <a:lstStyle/>
        <a:p>
          <a:endParaRPr lang="en-US"/>
        </a:p>
      </dgm:t>
    </dgm:pt>
    <dgm:pt modelId="{079AF53D-34C8-4A97-AC10-FFBD0E2FAB2D}" type="sibTrans" cxnId="{8F080D0B-CE49-4DD0-B4F1-127C6C0A1015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8F080D0B-CE49-4DD0-B4F1-127C6C0A1015}" srcId="{947C9B15-19CE-4181-B788-E00FC083F88C}" destId="{F6087DF5-308A-4D34-868F-26902EF39D91}" srcOrd="1" destOrd="0" parTransId="{5D5246B9-1812-418D-9B7E-B78B3BE70317}" sibTransId="{079AF53D-34C8-4A97-AC10-FFBD0E2FAB2D}"/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8D5E3BB8-E15B-45BA-A98A-94A659AECE63}" type="presOf" srcId="{F6087DF5-308A-4D34-868F-26902EF39D91}" destId="{D703BC44-CA8D-4090-A52A-66FB8278E8B0}" srcOrd="0" destOrd="1" presId="urn:microsoft.com/office/officeart/2005/8/layout/list1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Verbos: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mutate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0D544A83-823F-4979-9D11-B8A7A935435F}">
      <dgm:prSet/>
      <dgm:spPr/>
      <dgm:t>
        <a:bodyPr/>
        <a:lstStyle/>
        <a:p>
          <a:pPr>
            <a:buNone/>
          </a:pPr>
          <a:r>
            <a:rPr lang="pt-BR" dirty="0" err="1"/>
            <a:t>mutate</a:t>
          </a:r>
          <a:r>
            <a:rPr lang="pt-BR" dirty="0"/>
            <a:t>_*()</a:t>
          </a:r>
          <a:endParaRPr lang="en-US" dirty="0"/>
        </a:p>
      </dgm:t>
    </dgm:pt>
    <dgm:pt modelId="{41D70423-28A4-491F-B971-A758A97EB8F9}" type="parTrans" cxnId="{DEA41975-2DA8-4094-8113-9588267481CF}">
      <dgm:prSet/>
      <dgm:spPr/>
      <dgm:t>
        <a:bodyPr/>
        <a:lstStyle/>
        <a:p>
          <a:endParaRPr lang="en-US"/>
        </a:p>
      </dgm:t>
    </dgm:pt>
    <dgm:pt modelId="{B66461D7-A612-43F7-B52F-B26DE6B85485}" type="sibTrans" cxnId="{DEA41975-2DA8-4094-8113-9588267481CF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DEA41975-2DA8-4094-8113-9588267481CF}" srcId="{947C9B15-19CE-4181-B788-E00FC083F88C}" destId="{0D544A83-823F-4979-9D11-B8A7A935435F}" srcOrd="1" destOrd="0" parTransId="{41D70423-28A4-491F-B971-A758A97EB8F9}" sibTransId="{B66461D7-A612-43F7-B52F-B26DE6B85485}"/>
    <dgm:cxn modelId="{4518DA7D-EECA-4D8C-89B3-7077025C4B35}" type="presOf" srcId="{0D544A83-823F-4979-9D11-B8A7A935435F}" destId="{D703BC44-CA8D-4090-A52A-66FB8278E8B0}" srcOrd="0" destOrd="1" presId="urn:microsoft.com/office/officeart/2005/8/layout/list1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420868-B6AD-45DA-AB52-34DA8FE151A0}">
      <dsp:nvSpPr>
        <dsp:cNvPr id="0" name=""/>
        <dsp:cNvSpPr/>
      </dsp:nvSpPr>
      <dsp:spPr>
        <a:xfrm>
          <a:off x="0" y="607471"/>
          <a:ext cx="4841131" cy="1883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5726" tIns="541528" rIns="375726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 err="1">
              <a:solidFill>
                <a:srgbClr val="03203D"/>
              </a:solidFill>
            </a:rPr>
            <a:t>install.packages</a:t>
          </a:r>
          <a:r>
            <a:rPr lang="en-US" sz="2600" kern="1200" dirty="0">
              <a:solidFill>
                <a:srgbClr val="03203D"/>
              </a:solidFill>
            </a:rPr>
            <a:t>("</a:t>
          </a:r>
          <a:r>
            <a:rPr lang="en-US" sz="2600" kern="1200" dirty="0" err="1">
              <a:solidFill>
                <a:srgbClr val="03203D"/>
              </a:solidFill>
            </a:rPr>
            <a:t>installr</a:t>
          </a:r>
          <a:r>
            <a:rPr lang="en-US" sz="2600" kern="1200" dirty="0">
              <a:solidFill>
                <a:srgbClr val="03203D"/>
              </a:solidFill>
            </a:rPr>
            <a:t>")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solidFill>
                <a:srgbClr val="03203D"/>
              </a:solidFill>
            </a:rPr>
            <a:t>library("</a:t>
          </a:r>
          <a:r>
            <a:rPr lang="en-US" sz="2600" kern="1200" dirty="0" err="1">
              <a:solidFill>
                <a:srgbClr val="03203D"/>
              </a:solidFill>
            </a:rPr>
            <a:t>installr</a:t>
          </a:r>
          <a:r>
            <a:rPr lang="en-US" sz="2600" kern="1200" dirty="0">
              <a:solidFill>
                <a:srgbClr val="03203D"/>
              </a:solidFill>
            </a:rPr>
            <a:t>")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 err="1">
              <a:solidFill>
                <a:srgbClr val="03203D"/>
              </a:solidFill>
            </a:rPr>
            <a:t>updateR</a:t>
          </a:r>
          <a:r>
            <a:rPr lang="en-US" sz="2600" kern="1200" dirty="0">
              <a:solidFill>
                <a:srgbClr val="03203D"/>
              </a:solidFill>
            </a:rPr>
            <a:t>()</a:t>
          </a:r>
        </a:p>
      </dsp:txBody>
      <dsp:txXfrm>
        <a:off x="0" y="607471"/>
        <a:ext cx="4841131" cy="1883700"/>
      </dsp:txXfrm>
    </dsp:sp>
    <dsp:sp modelId="{87ED8F6A-CD73-4D8F-8B2C-6E7968A8433F}">
      <dsp:nvSpPr>
        <dsp:cNvPr id="0" name=""/>
        <dsp:cNvSpPr/>
      </dsp:nvSpPr>
      <dsp:spPr>
        <a:xfrm>
          <a:off x="242056" y="223711"/>
          <a:ext cx="3388791" cy="767520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88" tIns="0" rIns="128088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/>
            <a:t>Atualizando o R</a:t>
          </a:r>
          <a:endParaRPr lang="en-US" sz="2600" kern="1200"/>
        </a:p>
      </dsp:txBody>
      <dsp:txXfrm>
        <a:off x="279523" y="261178"/>
        <a:ext cx="3313857" cy="69258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726923"/>
          <a:ext cx="7924800" cy="308106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24712" rIns="615053" bIns="384048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select</a:t>
          </a:r>
          <a:r>
            <a:rPr lang="pt-BR" sz="5400" kern="1200" dirty="0"/>
            <a:t>()</a:t>
          </a:r>
          <a:endParaRPr lang="en-US" sz="5400" kern="1200" dirty="0"/>
        </a:p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select</a:t>
          </a:r>
          <a:r>
            <a:rPr lang="pt-BR" sz="5400" kern="1200" dirty="0"/>
            <a:t>_*()</a:t>
          </a:r>
          <a:endParaRPr lang="en-US" sz="5400" kern="1200" dirty="0"/>
        </a:p>
      </dsp:txBody>
      <dsp:txXfrm>
        <a:off x="0" y="726923"/>
        <a:ext cx="7924800" cy="3081068"/>
      </dsp:txXfrm>
    </dsp:sp>
    <dsp:sp modelId="{6B61BDD0-664A-4143-BA05-8D9E89F4BAE9}">
      <dsp:nvSpPr>
        <dsp:cNvPr id="0" name=""/>
        <dsp:cNvSpPr/>
      </dsp:nvSpPr>
      <dsp:spPr>
        <a:xfrm>
          <a:off x="396240" y="12686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400" kern="1200" dirty="0"/>
            <a:t>Verbos:</a:t>
          </a:r>
          <a:endParaRPr lang="en-US" sz="5400" kern="1200" dirty="0"/>
        </a:p>
      </dsp:txBody>
      <dsp:txXfrm>
        <a:off x="471646" y="202275"/>
        <a:ext cx="5396548" cy="139388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726923"/>
          <a:ext cx="7924800" cy="308106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24712" rIns="615053" bIns="384048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rename</a:t>
          </a:r>
          <a:r>
            <a:rPr lang="pt-BR" sz="5400" kern="1200" dirty="0"/>
            <a:t>()</a:t>
          </a:r>
          <a:endParaRPr lang="en-US" sz="5400" kern="1200" dirty="0"/>
        </a:p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rename</a:t>
          </a:r>
          <a:r>
            <a:rPr lang="pt-BR" sz="5400" kern="1200" dirty="0"/>
            <a:t>_*()</a:t>
          </a:r>
          <a:endParaRPr lang="en-US" sz="5400" kern="1200" dirty="0"/>
        </a:p>
      </dsp:txBody>
      <dsp:txXfrm>
        <a:off x="0" y="726923"/>
        <a:ext cx="7924800" cy="3081068"/>
      </dsp:txXfrm>
    </dsp:sp>
    <dsp:sp modelId="{6B61BDD0-664A-4143-BA05-8D9E89F4BAE9}">
      <dsp:nvSpPr>
        <dsp:cNvPr id="0" name=""/>
        <dsp:cNvSpPr/>
      </dsp:nvSpPr>
      <dsp:spPr>
        <a:xfrm>
          <a:off x="396240" y="12686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400" kern="1200" dirty="0"/>
            <a:t>Verbos:</a:t>
          </a:r>
          <a:endParaRPr lang="en-US" sz="5400" kern="1200" dirty="0"/>
        </a:p>
      </dsp:txBody>
      <dsp:txXfrm>
        <a:off x="471646" y="202275"/>
        <a:ext cx="5396548" cy="139388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1133453"/>
          <a:ext cx="7924800" cy="226800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45540" rIns="615053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500" kern="1200" dirty="0"/>
            <a:t>relocate</a:t>
          </a:r>
          <a:r>
            <a:rPr lang="pt-BR" sz="5500" kern="1200" dirty="0"/>
            <a:t>()</a:t>
          </a:r>
          <a:endParaRPr lang="en-US" sz="5500" kern="1200" dirty="0"/>
        </a:p>
      </dsp:txBody>
      <dsp:txXfrm>
        <a:off x="0" y="1133453"/>
        <a:ext cx="7924800" cy="2268009"/>
      </dsp:txXfrm>
    </dsp:sp>
    <dsp:sp modelId="{6B61BDD0-664A-4143-BA05-8D9E89F4BAE9}">
      <dsp:nvSpPr>
        <dsp:cNvPr id="0" name=""/>
        <dsp:cNvSpPr/>
      </dsp:nvSpPr>
      <dsp:spPr>
        <a:xfrm>
          <a:off x="396240" y="53339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/>
            <a:t>Verbo:</a:t>
          </a:r>
          <a:endParaRPr lang="en-US" sz="5500" kern="1200" dirty="0"/>
        </a:p>
      </dsp:txBody>
      <dsp:txXfrm>
        <a:off x="471646" y="608805"/>
        <a:ext cx="5396548" cy="139388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1133453"/>
          <a:ext cx="7924800" cy="226800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45540" rIns="615053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500" kern="1200" dirty="0" err="1"/>
            <a:t>group_by</a:t>
          </a:r>
          <a:r>
            <a:rPr lang="pt-BR" sz="5500" kern="1200" dirty="0"/>
            <a:t>()</a:t>
          </a:r>
          <a:endParaRPr lang="en-US" sz="5500" kern="1200" dirty="0"/>
        </a:p>
      </dsp:txBody>
      <dsp:txXfrm>
        <a:off x="0" y="1133453"/>
        <a:ext cx="7924800" cy="2268009"/>
      </dsp:txXfrm>
    </dsp:sp>
    <dsp:sp modelId="{6B61BDD0-664A-4143-BA05-8D9E89F4BAE9}">
      <dsp:nvSpPr>
        <dsp:cNvPr id="0" name=""/>
        <dsp:cNvSpPr/>
      </dsp:nvSpPr>
      <dsp:spPr>
        <a:xfrm>
          <a:off x="396240" y="53339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/>
            <a:t>Verbo:</a:t>
          </a:r>
          <a:endParaRPr lang="en-US" sz="5500" kern="1200" dirty="0"/>
        </a:p>
      </dsp:txBody>
      <dsp:txXfrm>
        <a:off x="471646" y="608805"/>
        <a:ext cx="5396548" cy="139388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726923"/>
          <a:ext cx="7924800" cy="308106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24712" rIns="615053" bIns="384048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400" kern="1200" dirty="0" err="1"/>
            <a:t>summarise</a:t>
          </a:r>
          <a:r>
            <a:rPr lang="pt-BR" sz="5400" kern="1200" dirty="0"/>
            <a:t>()</a:t>
          </a:r>
          <a:endParaRPr lang="en-US" sz="5400" kern="1200" dirty="0"/>
        </a:p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summarise</a:t>
          </a:r>
          <a:r>
            <a:rPr lang="pt-BR" sz="5400" kern="1200" dirty="0"/>
            <a:t>_*()</a:t>
          </a:r>
          <a:endParaRPr lang="en-US" sz="5400" kern="1200" dirty="0"/>
        </a:p>
      </dsp:txBody>
      <dsp:txXfrm>
        <a:off x="0" y="726923"/>
        <a:ext cx="7924800" cy="3081068"/>
      </dsp:txXfrm>
    </dsp:sp>
    <dsp:sp modelId="{6B61BDD0-664A-4143-BA05-8D9E89F4BAE9}">
      <dsp:nvSpPr>
        <dsp:cNvPr id="0" name=""/>
        <dsp:cNvSpPr/>
      </dsp:nvSpPr>
      <dsp:spPr>
        <a:xfrm>
          <a:off x="396240" y="12686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400" kern="1200" dirty="0"/>
            <a:t>Verbos:</a:t>
          </a:r>
          <a:endParaRPr lang="en-US" sz="5400" kern="1200" dirty="0"/>
        </a:p>
      </dsp:txBody>
      <dsp:txXfrm>
        <a:off x="471646" y="202275"/>
        <a:ext cx="5396548" cy="13938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1E120A-BA95-4C83-BF03-A9019963A3E2}">
      <dsp:nvSpPr>
        <dsp:cNvPr id="0" name=""/>
        <dsp:cNvSpPr/>
      </dsp:nvSpPr>
      <dsp:spPr>
        <a:xfrm rot="5400000">
          <a:off x="9934098" y="-3869961"/>
          <a:ext cx="650938" cy="96560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>
              <a:solidFill>
                <a:srgbClr val="03203D"/>
              </a:solidFill>
            </a:rPr>
            <a:t>operador </a:t>
          </a:r>
          <a:r>
            <a:rPr lang="pt-BR" sz="3600" i="1" kern="1200" dirty="0" err="1">
              <a:solidFill>
                <a:srgbClr val="03203D"/>
              </a:solidFill>
            </a:rPr>
            <a:t>pipe</a:t>
          </a:r>
          <a:r>
            <a:rPr lang="pt-BR" sz="3600" kern="1200" dirty="0">
              <a:solidFill>
                <a:srgbClr val="03203D"/>
              </a:solidFill>
            </a:rPr>
            <a:t> %&gt;%</a:t>
          </a:r>
          <a:endParaRPr lang="en-US" sz="3600" kern="1200" dirty="0">
            <a:solidFill>
              <a:srgbClr val="03203D"/>
            </a:solidFill>
          </a:endParaRPr>
        </a:p>
      </dsp:txBody>
      <dsp:txXfrm rot="-5400000">
        <a:off x="5431535" y="664378"/>
        <a:ext cx="9624288" cy="587386"/>
      </dsp:txXfrm>
    </dsp:sp>
    <dsp:sp modelId="{3F33730F-BA61-4A65-B9F0-80A130155062}">
      <dsp:nvSpPr>
        <dsp:cNvPr id="0" name=""/>
        <dsp:cNvSpPr/>
      </dsp:nvSpPr>
      <dsp:spPr>
        <a:xfrm>
          <a:off x="0" y="473081"/>
          <a:ext cx="5431536" cy="969642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100" kern="1200" dirty="0" err="1"/>
            <a:t>Ctrl</a:t>
          </a:r>
          <a:r>
            <a:rPr lang="pt-BR" sz="5100" kern="1200" dirty="0"/>
            <a:t> + Shift + M</a:t>
          </a:r>
          <a:endParaRPr lang="en-US" sz="5100" kern="1200" dirty="0"/>
        </a:p>
      </dsp:txBody>
      <dsp:txXfrm>
        <a:off x="47334" y="520415"/>
        <a:ext cx="5336868" cy="874974"/>
      </dsp:txXfrm>
    </dsp:sp>
    <dsp:sp modelId="{9A80D8DA-7F44-4554-A17D-214B5B15FBAE}">
      <dsp:nvSpPr>
        <dsp:cNvPr id="0" name=""/>
        <dsp:cNvSpPr/>
      </dsp:nvSpPr>
      <dsp:spPr>
        <a:xfrm rot="5400000">
          <a:off x="9934098" y="-2057259"/>
          <a:ext cx="650938" cy="96560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>
              <a:solidFill>
                <a:srgbClr val="03203D"/>
              </a:solidFill>
            </a:rPr>
            <a:t>executa linhas de código</a:t>
          </a:r>
          <a:endParaRPr lang="en-US" sz="3600" kern="1200" dirty="0">
            <a:solidFill>
              <a:srgbClr val="03203D"/>
            </a:solidFill>
          </a:endParaRPr>
        </a:p>
      </dsp:txBody>
      <dsp:txXfrm rot="-5400000">
        <a:off x="5431535" y="2477080"/>
        <a:ext cx="9624288" cy="587386"/>
      </dsp:txXfrm>
    </dsp:sp>
    <dsp:sp modelId="{EC9E5C23-25A5-4DC0-A87A-36D308974A96}">
      <dsp:nvSpPr>
        <dsp:cNvPr id="0" name=""/>
        <dsp:cNvSpPr/>
      </dsp:nvSpPr>
      <dsp:spPr>
        <a:xfrm>
          <a:off x="0" y="2286021"/>
          <a:ext cx="5431536" cy="969642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100" kern="1200" dirty="0" err="1"/>
            <a:t>Ctrl</a:t>
          </a:r>
          <a:r>
            <a:rPr lang="pt-BR" sz="5100" kern="1200" dirty="0"/>
            <a:t> + </a:t>
          </a:r>
          <a:r>
            <a:rPr lang="pt-BR" sz="5100" kern="1200" dirty="0" err="1"/>
            <a:t>Enter</a:t>
          </a:r>
          <a:endParaRPr lang="en-US" sz="5100" kern="1200" dirty="0"/>
        </a:p>
      </dsp:txBody>
      <dsp:txXfrm>
        <a:off x="47334" y="2333355"/>
        <a:ext cx="5336868" cy="874974"/>
      </dsp:txXfrm>
    </dsp:sp>
    <dsp:sp modelId="{00DC63A8-83DD-499B-B898-CA270331B0C1}">
      <dsp:nvSpPr>
        <dsp:cNvPr id="0" name=""/>
        <dsp:cNvSpPr/>
      </dsp:nvSpPr>
      <dsp:spPr>
        <a:xfrm rot="5400000">
          <a:off x="9912752" y="-311567"/>
          <a:ext cx="650938" cy="96560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>
              <a:solidFill>
                <a:srgbClr val="03203D"/>
              </a:solidFill>
            </a:rPr>
            <a:t>formata a </a:t>
          </a:r>
          <a:r>
            <a:rPr lang="pt-BR" sz="3600" kern="1200" dirty="0" err="1">
              <a:solidFill>
                <a:srgbClr val="03203D"/>
              </a:solidFill>
            </a:rPr>
            <a:t>indentação</a:t>
          </a:r>
          <a:r>
            <a:rPr lang="pt-BR" sz="3600" kern="1200" dirty="0">
              <a:solidFill>
                <a:srgbClr val="03203D"/>
              </a:solidFill>
            </a:rPr>
            <a:t> do script</a:t>
          </a:r>
          <a:endParaRPr lang="en-US" sz="3600" kern="1200" dirty="0">
            <a:solidFill>
              <a:srgbClr val="03203D"/>
            </a:solidFill>
          </a:endParaRPr>
        </a:p>
      </dsp:txBody>
      <dsp:txXfrm rot="-5400000">
        <a:off x="5410189" y="4222772"/>
        <a:ext cx="9624288" cy="587386"/>
      </dsp:txXfrm>
    </dsp:sp>
    <dsp:sp modelId="{9F2D1195-549C-4DC7-BE71-8CBE12364D9D}">
      <dsp:nvSpPr>
        <dsp:cNvPr id="0" name=""/>
        <dsp:cNvSpPr/>
      </dsp:nvSpPr>
      <dsp:spPr>
        <a:xfrm>
          <a:off x="0" y="4031587"/>
          <a:ext cx="5431536" cy="969642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100" kern="1200" dirty="0" err="1"/>
            <a:t>Ctrl</a:t>
          </a:r>
          <a:r>
            <a:rPr lang="pt-BR" sz="5100" kern="1200" dirty="0"/>
            <a:t> + Shift + A</a:t>
          </a:r>
          <a:endParaRPr lang="en-US" sz="5100" kern="1200" dirty="0"/>
        </a:p>
      </dsp:txBody>
      <dsp:txXfrm>
        <a:off x="47334" y="4078921"/>
        <a:ext cx="5336868" cy="874974"/>
      </dsp:txXfrm>
    </dsp:sp>
    <dsp:sp modelId="{2C545968-6E73-4079-B961-0BAFC5557978}">
      <dsp:nvSpPr>
        <dsp:cNvPr id="0" name=""/>
        <dsp:cNvSpPr/>
      </dsp:nvSpPr>
      <dsp:spPr>
        <a:xfrm rot="5400000">
          <a:off x="9934098" y="1524329"/>
          <a:ext cx="650938" cy="96560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400" kern="1200" dirty="0">
              <a:solidFill>
                <a:srgbClr val="03203D"/>
              </a:solidFill>
            </a:rPr>
            <a:t>operador </a:t>
          </a:r>
          <a:r>
            <a:rPr lang="pt-BR" sz="3400" i="1" kern="1200" dirty="0">
              <a:solidFill>
                <a:srgbClr val="03203D"/>
              </a:solidFill>
            </a:rPr>
            <a:t>de atribuição</a:t>
          </a:r>
          <a:endParaRPr lang="en-US" sz="3400" kern="1200" dirty="0">
            <a:solidFill>
              <a:srgbClr val="03203D"/>
            </a:solidFill>
          </a:endParaRPr>
        </a:p>
      </dsp:txBody>
      <dsp:txXfrm rot="-5400000">
        <a:off x="5431535" y="6058668"/>
        <a:ext cx="9624288" cy="587386"/>
      </dsp:txXfrm>
    </dsp:sp>
    <dsp:sp modelId="{5080179A-6845-4AAC-BB1F-A9FDB91D0C22}">
      <dsp:nvSpPr>
        <dsp:cNvPr id="0" name=""/>
        <dsp:cNvSpPr/>
      </dsp:nvSpPr>
      <dsp:spPr>
        <a:xfrm>
          <a:off x="0" y="5867428"/>
          <a:ext cx="5431536" cy="969642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100" kern="1200" dirty="0"/>
            <a:t>Alt + -</a:t>
          </a:r>
          <a:endParaRPr lang="en-US" sz="5100" kern="1200" dirty="0"/>
        </a:p>
      </dsp:txBody>
      <dsp:txXfrm>
        <a:off x="47334" y="5914762"/>
        <a:ext cx="5336868" cy="8749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1133453"/>
          <a:ext cx="7924800" cy="226800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45540" rIns="615053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500" kern="1200" dirty="0" err="1"/>
            <a:t>read</a:t>
          </a:r>
          <a:r>
            <a:rPr lang="pt-BR" sz="5500" kern="1200" dirty="0"/>
            <a:t>_*()</a:t>
          </a:r>
          <a:endParaRPr lang="en-US" sz="5500" kern="1200" dirty="0"/>
        </a:p>
      </dsp:txBody>
      <dsp:txXfrm>
        <a:off x="0" y="1133453"/>
        <a:ext cx="7924800" cy="2268009"/>
      </dsp:txXfrm>
    </dsp:sp>
    <dsp:sp modelId="{6B61BDD0-664A-4143-BA05-8D9E89F4BAE9}">
      <dsp:nvSpPr>
        <dsp:cNvPr id="0" name=""/>
        <dsp:cNvSpPr/>
      </dsp:nvSpPr>
      <dsp:spPr>
        <a:xfrm>
          <a:off x="396240" y="53339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/>
            <a:t>Verbo:</a:t>
          </a:r>
          <a:endParaRPr lang="en-US" sz="5500" kern="1200" dirty="0"/>
        </a:p>
      </dsp:txBody>
      <dsp:txXfrm>
        <a:off x="471646" y="608805"/>
        <a:ext cx="5396548" cy="13938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1133453"/>
          <a:ext cx="7924800" cy="226800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45540" rIns="615053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500" kern="1200" dirty="0" err="1"/>
            <a:t>read</a:t>
          </a:r>
          <a:r>
            <a:rPr lang="pt-BR" sz="5500" kern="1200" dirty="0"/>
            <a:t>_*()</a:t>
          </a:r>
          <a:endParaRPr lang="en-US" sz="5500" kern="1200" dirty="0"/>
        </a:p>
      </dsp:txBody>
      <dsp:txXfrm>
        <a:off x="0" y="1133453"/>
        <a:ext cx="7924800" cy="2268009"/>
      </dsp:txXfrm>
    </dsp:sp>
    <dsp:sp modelId="{6B61BDD0-664A-4143-BA05-8D9E89F4BAE9}">
      <dsp:nvSpPr>
        <dsp:cNvPr id="0" name=""/>
        <dsp:cNvSpPr/>
      </dsp:nvSpPr>
      <dsp:spPr>
        <a:xfrm>
          <a:off x="396240" y="53339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/>
            <a:t>Verbo:</a:t>
          </a:r>
          <a:endParaRPr lang="en-US" sz="5500" kern="1200" dirty="0"/>
        </a:p>
      </dsp:txBody>
      <dsp:txXfrm>
        <a:off x="471646" y="608805"/>
        <a:ext cx="5396548" cy="13938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1133453"/>
          <a:ext cx="7924800" cy="226800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45540" rIns="615053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500" kern="1200" dirty="0" err="1"/>
            <a:t>filter</a:t>
          </a:r>
          <a:r>
            <a:rPr lang="pt-BR" sz="5500" kern="1200" dirty="0"/>
            <a:t>_*()</a:t>
          </a:r>
          <a:endParaRPr lang="en-US" sz="5500" kern="1200" dirty="0"/>
        </a:p>
      </dsp:txBody>
      <dsp:txXfrm>
        <a:off x="0" y="1133453"/>
        <a:ext cx="7924800" cy="2268009"/>
      </dsp:txXfrm>
    </dsp:sp>
    <dsp:sp modelId="{6B61BDD0-664A-4143-BA05-8D9E89F4BAE9}">
      <dsp:nvSpPr>
        <dsp:cNvPr id="0" name=""/>
        <dsp:cNvSpPr/>
      </dsp:nvSpPr>
      <dsp:spPr>
        <a:xfrm>
          <a:off x="396240" y="53339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/>
            <a:t>Verbo:</a:t>
          </a:r>
          <a:endParaRPr lang="en-US" sz="5500" kern="1200" dirty="0"/>
        </a:p>
      </dsp:txBody>
      <dsp:txXfrm>
        <a:off x="471646" y="608805"/>
        <a:ext cx="5396548" cy="13938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1133453"/>
          <a:ext cx="7924800" cy="226800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45540" rIns="615053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500" kern="1200" dirty="0" err="1"/>
            <a:t>arrange</a:t>
          </a:r>
          <a:r>
            <a:rPr lang="pt-BR" sz="5500" kern="1200" dirty="0"/>
            <a:t>()</a:t>
          </a:r>
          <a:endParaRPr lang="en-US" sz="5500" kern="1200" dirty="0"/>
        </a:p>
      </dsp:txBody>
      <dsp:txXfrm>
        <a:off x="0" y="1133453"/>
        <a:ext cx="7924800" cy="2268009"/>
      </dsp:txXfrm>
    </dsp:sp>
    <dsp:sp modelId="{6B61BDD0-664A-4143-BA05-8D9E89F4BAE9}">
      <dsp:nvSpPr>
        <dsp:cNvPr id="0" name=""/>
        <dsp:cNvSpPr/>
      </dsp:nvSpPr>
      <dsp:spPr>
        <a:xfrm>
          <a:off x="396240" y="53339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/>
            <a:t>Verbo:</a:t>
          </a:r>
          <a:endParaRPr lang="en-US" sz="5500" kern="1200" dirty="0"/>
        </a:p>
      </dsp:txBody>
      <dsp:txXfrm>
        <a:off x="471646" y="608805"/>
        <a:ext cx="5396548" cy="13938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726923"/>
          <a:ext cx="7924800" cy="308106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24712" rIns="615053" bIns="384048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slice</a:t>
          </a:r>
          <a:r>
            <a:rPr lang="pt-BR" sz="5400" kern="1200" dirty="0"/>
            <a:t>()</a:t>
          </a:r>
          <a:endParaRPr lang="en-US" sz="5400" kern="1200" dirty="0"/>
        </a:p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slice</a:t>
          </a:r>
          <a:r>
            <a:rPr lang="pt-BR" sz="5400" kern="1200" dirty="0"/>
            <a:t>_*()</a:t>
          </a:r>
          <a:endParaRPr lang="en-US" sz="5400" kern="1200" dirty="0"/>
        </a:p>
      </dsp:txBody>
      <dsp:txXfrm>
        <a:off x="0" y="726923"/>
        <a:ext cx="7924800" cy="3081068"/>
      </dsp:txXfrm>
    </dsp:sp>
    <dsp:sp modelId="{6B61BDD0-664A-4143-BA05-8D9E89F4BAE9}">
      <dsp:nvSpPr>
        <dsp:cNvPr id="0" name=""/>
        <dsp:cNvSpPr/>
      </dsp:nvSpPr>
      <dsp:spPr>
        <a:xfrm>
          <a:off x="396240" y="12686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400" kern="1200" dirty="0"/>
            <a:t>Verbos:</a:t>
          </a:r>
          <a:endParaRPr lang="en-US" sz="5400" kern="1200" dirty="0"/>
        </a:p>
      </dsp:txBody>
      <dsp:txXfrm>
        <a:off x="471646" y="202275"/>
        <a:ext cx="5396548" cy="139388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726923"/>
          <a:ext cx="7924800" cy="308106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24712" rIns="615053" bIns="384048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/>
            <a:t>sample()</a:t>
          </a:r>
          <a:endParaRPr lang="en-US" sz="5400" kern="1200" dirty="0"/>
        </a:p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/>
            <a:t>sample_*()</a:t>
          </a:r>
          <a:endParaRPr lang="en-US" sz="5400" kern="1200" dirty="0"/>
        </a:p>
      </dsp:txBody>
      <dsp:txXfrm>
        <a:off x="0" y="726923"/>
        <a:ext cx="7924800" cy="3081068"/>
      </dsp:txXfrm>
    </dsp:sp>
    <dsp:sp modelId="{6B61BDD0-664A-4143-BA05-8D9E89F4BAE9}">
      <dsp:nvSpPr>
        <dsp:cNvPr id="0" name=""/>
        <dsp:cNvSpPr/>
      </dsp:nvSpPr>
      <dsp:spPr>
        <a:xfrm>
          <a:off x="396240" y="12686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400" kern="1200" dirty="0"/>
            <a:t>Verbo:</a:t>
          </a:r>
          <a:endParaRPr lang="en-US" sz="5400" kern="1200" dirty="0"/>
        </a:p>
      </dsp:txBody>
      <dsp:txXfrm>
        <a:off x="471646" y="202275"/>
        <a:ext cx="5396548" cy="139388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726923"/>
          <a:ext cx="7924800" cy="308106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24712" rIns="615053" bIns="384048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mutate</a:t>
          </a:r>
          <a:r>
            <a:rPr lang="pt-BR" sz="5400" kern="1200" dirty="0"/>
            <a:t>()</a:t>
          </a:r>
          <a:endParaRPr lang="en-US" sz="5400" kern="1200" dirty="0"/>
        </a:p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mutate</a:t>
          </a:r>
          <a:r>
            <a:rPr lang="pt-BR" sz="5400" kern="1200" dirty="0"/>
            <a:t>_*()</a:t>
          </a:r>
          <a:endParaRPr lang="en-US" sz="5400" kern="1200" dirty="0"/>
        </a:p>
      </dsp:txBody>
      <dsp:txXfrm>
        <a:off x="0" y="726923"/>
        <a:ext cx="7924800" cy="3081068"/>
      </dsp:txXfrm>
    </dsp:sp>
    <dsp:sp modelId="{6B61BDD0-664A-4143-BA05-8D9E89F4BAE9}">
      <dsp:nvSpPr>
        <dsp:cNvPr id="0" name=""/>
        <dsp:cNvSpPr/>
      </dsp:nvSpPr>
      <dsp:spPr>
        <a:xfrm>
          <a:off x="396240" y="12686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400" kern="1200" dirty="0"/>
            <a:t>Verbos:</a:t>
          </a:r>
          <a:endParaRPr lang="en-US" sz="5400" kern="1200" dirty="0"/>
        </a:p>
      </dsp:txBody>
      <dsp:txXfrm>
        <a:off x="471646" y="202275"/>
        <a:ext cx="5396548" cy="13938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C8EED-7D4A-48CD-BD82-7D0CAE997800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F1D8E-4DDB-4174-89C8-68EE28E882D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09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F1D8E-4DDB-4174-89C8-68EE28E882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943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b="0" dirty="0">
              <a:effectLst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F1D8E-4DDB-4174-89C8-68EE28E882D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13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E4D781C7-591D-6FFB-BCD8-B65E7989163F}"/>
              </a:ext>
            </a:extLst>
          </p:cNvPr>
          <p:cNvGrpSpPr/>
          <p:nvPr userDrawn="1"/>
        </p:nvGrpSpPr>
        <p:grpSpPr>
          <a:xfrm>
            <a:off x="859082" y="1257301"/>
            <a:ext cx="546986" cy="3886199"/>
            <a:chOff x="0" y="0"/>
            <a:chExt cx="99389" cy="773135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E3CB3B21-2BE0-5012-1DF7-081CDD4F2ADF}"/>
                </a:ext>
              </a:extLst>
            </p:cNvPr>
            <p:cNvSpPr/>
            <p:nvPr/>
          </p:nvSpPr>
          <p:spPr>
            <a:xfrm>
              <a:off x="0" y="0"/>
              <a:ext cx="99389" cy="773135"/>
            </a:xfrm>
            <a:custGeom>
              <a:avLst/>
              <a:gdLst/>
              <a:ahLst/>
              <a:cxnLst/>
              <a:rect l="l" t="t" r="r" b="b"/>
              <a:pathLst>
                <a:path w="99389" h="773135">
                  <a:moveTo>
                    <a:pt x="0" y="0"/>
                  </a:moveTo>
                  <a:lnTo>
                    <a:pt x="99389" y="0"/>
                  </a:lnTo>
                  <a:lnTo>
                    <a:pt x="99389" y="773135"/>
                  </a:lnTo>
                  <a:lnTo>
                    <a:pt x="0" y="773135"/>
                  </a:lnTo>
                  <a:close/>
                </a:path>
              </a:pathLst>
            </a:custGeom>
            <a:solidFill>
              <a:srgbClr val="FFFC00"/>
            </a:solidFill>
          </p:spPr>
        </p: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054EB2BD-3196-9515-05C5-C38FF777DC9B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5">
            <a:extLst>
              <a:ext uri="{FF2B5EF4-FFF2-40B4-BE49-F238E27FC236}">
                <a16:creationId xmlns:a16="http://schemas.microsoft.com/office/drawing/2014/main" id="{46D4129F-3835-6F8E-11C0-82A4975F1BC6}"/>
              </a:ext>
            </a:extLst>
          </p:cNvPr>
          <p:cNvGrpSpPr/>
          <p:nvPr userDrawn="1"/>
        </p:nvGrpSpPr>
        <p:grpSpPr>
          <a:xfrm>
            <a:off x="1143000" y="1257301"/>
            <a:ext cx="602336" cy="3886199"/>
            <a:chOff x="0" y="0"/>
            <a:chExt cx="109446" cy="773135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42274904-6967-DBFA-A357-1914300CD7EB}"/>
                </a:ext>
              </a:extLst>
            </p:cNvPr>
            <p:cNvSpPr/>
            <p:nvPr/>
          </p:nvSpPr>
          <p:spPr>
            <a:xfrm>
              <a:off x="0" y="0"/>
              <a:ext cx="109446" cy="773135"/>
            </a:xfrm>
            <a:custGeom>
              <a:avLst/>
              <a:gdLst/>
              <a:ahLst/>
              <a:cxnLst/>
              <a:rect l="l" t="t" r="r" b="b"/>
              <a:pathLst>
                <a:path w="109446" h="773135">
                  <a:moveTo>
                    <a:pt x="0" y="0"/>
                  </a:moveTo>
                  <a:lnTo>
                    <a:pt x="109446" y="0"/>
                  </a:lnTo>
                  <a:lnTo>
                    <a:pt x="109446" y="773135"/>
                  </a:lnTo>
                  <a:lnTo>
                    <a:pt x="0" y="773135"/>
                  </a:lnTo>
                  <a:close/>
                </a:path>
              </a:pathLst>
            </a:custGeom>
            <a:solidFill>
              <a:srgbClr val="102252"/>
            </a:solidFill>
          </p:spPr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9CF2AB07-EB20-E305-C554-F814FC6D2477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2" name="Picture 8">
            <a:extLst>
              <a:ext uri="{FF2B5EF4-FFF2-40B4-BE49-F238E27FC236}">
                <a16:creationId xmlns:a16="http://schemas.microsoft.com/office/drawing/2014/main" id="{BFC7DCDE-F4CA-36EB-C759-5FDC178F6A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445"/>
          <a:stretch/>
        </p:blipFill>
        <p:spPr>
          <a:xfrm>
            <a:off x="10513929" y="3622210"/>
            <a:ext cx="7774071" cy="629956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00D525B-E0A9-4BD7-229D-83680A742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1257301"/>
            <a:ext cx="10744199" cy="290491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000"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A8C5D06D-65AC-B87A-52C8-805F0D800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399" y="4508501"/>
            <a:ext cx="10744199" cy="60959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03203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66081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F12AFA-E74E-4680-B53C-285640B2BBEC}" type="datetime1">
              <a:rPr lang="pt-BR" smtClean="0"/>
              <a:t>27/10/2022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75D5A30-B5B4-4951-9CE8-C758C9E09F1C}" type="datetime1">
              <a:rPr lang="pt-BR" smtClean="0"/>
              <a:t>27/10/2022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AAC3AF7-E644-427F-B084-13A75F0DC5B2}" type="datetime1">
              <a:rPr lang="pt-BR" smtClean="0"/>
              <a:t>27/10/2022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5087600" cy="1143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5087600" cy="74781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203D"/>
                </a:solidFill>
              </a:defRPr>
            </a:lvl1pPr>
            <a:lvl2pPr>
              <a:defRPr>
                <a:solidFill>
                  <a:srgbClr val="03203D"/>
                </a:solidFill>
              </a:defRPr>
            </a:lvl2pPr>
            <a:lvl3pPr>
              <a:defRPr>
                <a:solidFill>
                  <a:srgbClr val="03203D"/>
                </a:solidFill>
              </a:defRPr>
            </a:lvl3pPr>
            <a:lvl4pPr>
              <a:defRPr>
                <a:solidFill>
                  <a:srgbClr val="03203D"/>
                </a:solidFill>
              </a:defRPr>
            </a:lvl4pPr>
            <a:lvl5pPr>
              <a:defRPr>
                <a:solidFill>
                  <a:srgbClr val="03203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A8110392-5744-C69D-0EFF-EA9062BD2E2C}"/>
              </a:ext>
            </a:extLst>
          </p:cNvPr>
          <p:cNvGrpSpPr/>
          <p:nvPr userDrawn="1"/>
        </p:nvGrpSpPr>
        <p:grpSpPr>
          <a:xfrm>
            <a:off x="0" y="9259188"/>
            <a:ext cx="18288001" cy="1027812"/>
            <a:chOff x="0" y="0"/>
            <a:chExt cx="5858042" cy="270699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C5D4B0C7-D171-0C3E-B92D-2DB4FB432C27}"/>
                </a:ext>
              </a:extLst>
            </p:cNvPr>
            <p:cNvSpPr/>
            <p:nvPr/>
          </p:nvSpPr>
          <p:spPr>
            <a:xfrm>
              <a:off x="0" y="0"/>
              <a:ext cx="5858042" cy="270699"/>
            </a:xfrm>
            <a:custGeom>
              <a:avLst/>
              <a:gdLst/>
              <a:ahLst/>
              <a:cxnLst/>
              <a:rect l="l" t="t" r="r" b="b"/>
              <a:pathLst>
                <a:path w="5858042" h="270699">
                  <a:moveTo>
                    <a:pt x="0" y="0"/>
                  </a:moveTo>
                  <a:lnTo>
                    <a:pt x="5858042" y="0"/>
                  </a:lnTo>
                  <a:lnTo>
                    <a:pt x="5858042" y="270699"/>
                  </a:lnTo>
                  <a:lnTo>
                    <a:pt x="0" y="270699"/>
                  </a:lnTo>
                  <a:close/>
                </a:path>
              </a:pathLst>
            </a:custGeom>
            <a:solidFill>
              <a:srgbClr val="03203D"/>
            </a:solidFill>
          </p:spPr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382CB08D-F21E-E7E9-3F54-237B41967B91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3415B93-7702-1722-BF2B-6E1762B21F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9900" y="956310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984CD07F-B46E-4F4E-81A4-4C8B292F32F9}" type="datetime1">
              <a:rPr lang="pt-BR" smtClean="0"/>
              <a:pPr/>
              <a:t>27/10/2022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265A4B2-2568-319C-0455-830B65492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8300" y="9563100"/>
            <a:ext cx="119634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dirty="0"/>
              <a:t>lapea@ufv.br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72BB00B-6F3E-5E41-5C08-768F270AF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52700" y="95631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DBB4B2EC-9A05-E955-CA15-BE000A6F36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5621000" y="289384"/>
            <a:ext cx="2628900" cy="1971675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CB929E24-6CF1-C8FB-C9A0-F17429815C31}"/>
              </a:ext>
            </a:extLst>
          </p:cNvPr>
          <p:cNvSpPr/>
          <p:nvPr userDrawn="1"/>
        </p:nvSpPr>
        <p:spPr>
          <a:xfrm>
            <a:off x="0" y="8759406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E22D930E-CFF3-8664-04FF-EA2B57E5AE42}"/>
              </a:ext>
            </a:extLst>
          </p:cNvPr>
          <p:cNvGrpSpPr/>
          <p:nvPr userDrawn="1"/>
        </p:nvGrpSpPr>
        <p:grpSpPr>
          <a:xfrm>
            <a:off x="-1" y="0"/>
            <a:ext cx="4742449" cy="10287000"/>
            <a:chOff x="0" y="0"/>
            <a:chExt cx="2258923" cy="2714117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7DCF7B7F-B9D7-DB15-0B0E-32D7398E02B8}"/>
                </a:ext>
              </a:extLst>
            </p:cNvPr>
            <p:cNvSpPr/>
            <p:nvPr/>
          </p:nvSpPr>
          <p:spPr>
            <a:xfrm>
              <a:off x="0" y="0"/>
              <a:ext cx="2258923" cy="2714117"/>
            </a:xfrm>
            <a:custGeom>
              <a:avLst/>
              <a:gdLst/>
              <a:ahLst/>
              <a:cxnLst/>
              <a:rect l="l" t="t" r="r" b="b"/>
              <a:pathLst>
                <a:path w="2258923" h="2714117">
                  <a:moveTo>
                    <a:pt x="0" y="0"/>
                  </a:moveTo>
                  <a:lnTo>
                    <a:pt x="2258923" y="0"/>
                  </a:lnTo>
                  <a:lnTo>
                    <a:pt x="2258923" y="2714117"/>
                  </a:lnTo>
                  <a:lnTo>
                    <a:pt x="0" y="2714117"/>
                  </a:lnTo>
                  <a:close/>
                </a:path>
              </a:pathLst>
            </a:custGeom>
            <a:solidFill>
              <a:srgbClr val="03203D"/>
            </a:solidFill>
          </p:spPr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A165485C-4B58-B495-45A1-D9EAD5D5862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Picture 6">
            <a:extLst>
              <a:ext uri="{FF2B5EF4-FFF2-40B4-BE49-F238E27FC236}">
                <a16:creationId xmlns:a16="http://schemas.microsoft.com/office/drawing/2014/main" id="{B389DC11-FE86-F341-CE2B-CA4FE059C7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263" t="8325" r="10534" b="8323"/>
          <a:stretch>
            <a:fillRect/>
          </a:stretch>
        </p:blipFill>
        <p:spPr>
          <a:xfrm>
            <a:off x="520699" y="1122065"/>
            <a:ext cx="3881593" cy="4190746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FC624814-112D-2C43-B063-6B5B5E487E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9900" y="956310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58758C35-D810-4721-B70B-6060B553C56C}" type="datetime1">
              <a:rPr lang="pt-BR" smtClean="0"/>
              <a:pPr/>
              <a:t>27/10/2022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5C27C9E7-838A-05FC-ABFB-6A34965D4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8300" y="9563100"/>
            <a:ext cx="119634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dirty="0"/>
              <a:t>lapea@ufv.br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5F6753B-90A4-FC5A-926B-3DAEE0E2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52700" y="95631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BF639E35-6629-2E5B-FD11-3F5EEC19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0" y="274638"/>
            <a:ext cx="118999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2A8C41-676B-7091-1B60-2805CC0C4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0" y="1750802"/>
            <a:ext cx="11899900" cy="64406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03203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B8E68FB-6F99-4163-892D-FA5BE765D2D3}" type="datetime1">
              <a:rPr lang="pt-BR" smtClean="0"/>
              <a:t>27/10/2022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E1FD2A2-7A4D-4BBE-B864-8179404D0740}" type="datetime1">
              <a:rPr lang="pt-BR" smtClean="0"/>
              <a:t>27/10/2022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7986476-0A5F-4BF9-9777-1FAB6C610315}" type="datetime1">
              <a:rPr lang="pt-BR" smtClean="0"/>
              <a:t>27/10/2022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FE2091-190D-44EC-997A-85EB3194F978}" type="datetime1">
              <a:rPr lang="pt-BR" smtClean="0"/>
              <a:t>27/10/2022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4929AEF-6E8D-443E-A342-E22C4AB906E3}" type="datetime1">
              <a:rPr lang="pt-BR" smtClean="0"/>
              <a:t>27/10/2022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FCD43C0-2394-400E-B151-B801E5AA59EC}" type="datetime1">
              <a:rPr lang="pt-BR" smtClean="0"/>
              <a:t>27/10/2022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495A7-90C6-4A91-94FD-0E302AC3FE19}" type="datetime1">
              <a:rPr lang="pt-BR" smtClean="0"/>
              <a:t>27/10/2022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lapea@ufv.br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5" r:id="rId3"/>
    <p:sldLayoutId id="2147483649" r:id="rId4"/>
    <p:sldLayoutId id="2147483651" r:id="rId5"/>
    <p:sldLayoutId id="2147483652" r:id="rId6"/>
    <p:sldLayoutId id="2147483653" r:id="rId7"/>
    <p:sldLayoutId id="2147483654" r:id="rId8"/>
    <p:sldLayoutId id="2147483656" r:id="rId9"/>
    <p:sldLayoutId id="2147483657" r:id="rId10"/>
    <p:sldLayoutId id="2147483658" r:id="rId11"/>
    <p:sldLayoutId id="2147483659" r:id="rId12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 userDrawn="1">
          <p15:clr>
            <a:srgbClr val="F26B43"/>
          </p15:clr>
        </p15:guide>
        <p15:guide id="2" pos="57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xl.tidyverse.org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xl.tidyverse.org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3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" TargetMode="External"/><Relationship Id="rId11" Type="http://schemas.microsoft.com/office/2007/relationships/diagramDrawing" Target="../diagrams/drawing1.xml"/><Relationship Id="rId5" Type="http://schemas.openxmlformats.org/officeDocument/2006/relationships/image" Target="../media/image5.svg"/><Relationship Id="rId10" Type="http://schemas.openxmlformats.org/officeDocument/2006/relationships/diagramColors" Target="../diagrams/colors1.xml"/><Relationship Id="rId4" Type="http://schemas.openxmlformats.org/officeDocument/2006/relationships/image" Target="../media/image4.png"/><Relationship Id="rId9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studio/cheatsheets/blob/main/data-transformation.pdf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2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rstudio.com/products/rstudio/downloa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21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21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21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21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21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21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21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21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21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rstudio/cheatsheets/blob/main/data-visualization-2.1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data-visualisation.html" TargetMode="External"/><Relationship Id="rId2" Type="http://schemas.openxmlformats.org/officeDocument/2006/relationships/hyperlink" Target="https://exts.ggplot2.tidyverse.org/gallery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gplot2.tidyverse.org/reference/" TargetMode="External"/><Relationship Id="rId4" Type="http://schemas.openxmlformats.org/officeDocument/2006/relationships/hyperlink" Target="https://r4ds.had.co.nz/graphics-for-communication.html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index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5">
            <a:extLst>
              <a:ext uri="{FF2B5EF4-FFF2-40B4-BE49-F238E27FC236}">
                <a16:creationId xmlns:a16="http://schemas.microsoft.com/office/drawing/2014/main" id="{920FA293-717E-118D-89DC-8E04BB7C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EXPLORATÓRIA DADOS E ESTATÍSTICA MULTIVARIADA</a:t>
            </a:r>
            <a:endParaRPr lang="en-US" dirty="0"/>
          </a:p>
        </p:txBody>
      </p:sp>
      <p:sp>
        <p:nvSpPr>
          <p:cNvPr id="17" name="Subtítulo 16">
            <a:extLst>
              <a:ext uri="{FF2B5EF4-FFF2-40B4-BE49-F238E27FC236}">
                <a16:creationId xmlns:a16="http://schemas.microsoft.com/office/drawing/2014/main" id="{D05907B1-00DE-194A-7E29-290EBA7EA1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just"/>
            <a:r>
              <a:rPr lang="pt-BR" dirty="0"/>
              <a:t>WAGNER FARIA BARBOSA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readr</a:t>
            </a:r>
            <a:r>
              <a:rPr lang="pt-BR" dirty="0"/>
              <a:t>)</a:t>
            </a:r>
            <a:endParaRPr lang="en-US" dirty="0"/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81F6F613-40D5-C706-C982-8E7C094A1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5981" y="1417069"/>
            <a:ext cx="11578087" cy="7197189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27/10/2022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8A03EDB-E8FB-6821-2866-EB8E934808E7}"/>
              </a:ext>
            </a:extLst>
          </p:cNvPr>
          <p:cNvSpPr txBox="1"/>
          <p:nvPr/>
        </p:nvSpPr>
        <p:spPr>
          <a:xfrm>
            <a:off x="6336531" y="8697279"/>
            <a:ext cx="4560069" cy="4308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</a:rPr>
              <a:t>Fonte: </a:t>
            </a:r>
            <a:r>
              <a:rPr lang="pt-BR" sz="2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https://readxl.tidyverse.org/</a:t>
            </a:r>
            <a:r>
              <a:rPr lang="pt-BR" sz="2200" dirty="0">
                <a:solidFill>
                  <a:schemeClr val="bg1"/>
                </a:solidFill>
              </a:rPr>
              <a:t> 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8" name="Picture 2" descr="Read Rectangular Text Data • readr">
            <a:extLst>
              <a:ext uri="{FF2B5EF4-FFF2-40B4-BE49-F238E27FC236}">
                <a16:creationId xmlns:a16="http://schemas.microsoft.com/office/drawing/2014/main" id="{BD3D64A8-449E-6DF8-2F54-02A16995645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528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294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readr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27/10/2022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Dados </a:t>
            </a:r>
            <a:r>
              <a:rPr lang="en-US" sz="2200" dirty="0" err="1"/>
              <a:t>separados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um </a:t>
            </a:r>
            <a:r>
              <a:rPr lang="en-US" sz="2200" dirty="0" err="1"/>
              <a:t>determinado</a:t>
            </a:r>
            <a:r>
              <a:rPr lang="en-US" sz="2200" dirty="0"/>
              <a:t> </a:t>
            </a:r>
            <a:r>
              <a:rPr lang="en-US" sz="2200" dirty="0" err="1"/>
              <a:t>delimitador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read_delim</a:t>
            </a:r>
            <a:r>
              <a:rPr lang="en-US" sz="2200" dirty="0"/>
              <a:t>("Ames_Data_delim.txt", </a:t>
            </a:r>
            <a:r>
              <a:rPr lang="en-US" sz="2200" dirty="0" err="1"/>
              <a:t>delim</a:t>
            </a:r>
            <a:r>
              <a:rPr lang="en-US" sz="2200" dirty="0"/>
              <a:t> = "|")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|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Dados </a:t>
            </a:r>
            <a:r>
              <a:rPr lang="en-US" sz="2200" dirty="0" err="1"/>
              <a:t>separados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vírgula</a:t>
            </a:r>
            <a:r>
              <a:rPr lang="en-US" sz="2200" dirty="0"/>
              <a:t> </a:t>
            </a:r>
            <a:r>
              <a:rPr lang="en-US" sz="2200" dirty="0" err="1"/>
              <a:t>ou</a:t>
            </a:r>
            <a:r>
              <a:rPr lang="en-US" sz="2200" dirty="0"/>
              <a:t> </a:t>
            </a:r>
            <a:r>
              <a:rPr lang="en-US" sz="2200" dirty="0" err="1"/>
              <a:t>ponto</a:t>
            </a:r>
            <a:r>
              <a:rPr lang="en-US" sz="2200" dirty="0"/>
              <a:t> e </a:t>
            </a:r>
            <a:r>
              <a:rPr lang="en-US" sz="2200" dirty="0" err="1"/>
              <a:t>vírgula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read_csv</a:t>
            </a:r>
            <a:r>
              <a:rPr lang="en-US" sz="2200" dirty="0"/>
              <a:t>("Ames_Data.csv")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vírgula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read_csv</a:t>
            </a:r>
            <a:r>
              <a:rPr lang="en-US" sz="2200" dirty="0"/>
              <a:t>("</a:t>
            </a:r>
            <a:r>
              <a:rPr lang="en-US" sz="2200" dirty="0" err="1"/>
              <a:t>Data_Sets</a:t>
            </a:r>
            <a:r>
              <a:rPr lang="en-US" sz="2200" dirty="0"/>
              <a:t>/Ames_Data.csv") # </a:t>
            </a:r>
            <a:r>
              <a:rPr lang="en-US" sz="2200" dirty="0" err="1"/>
              <a:t>dentro</a:t>
            </a:r>
            <a:r>
              <a:rPr lang="en-US" sz="2200" dirty="0"/>
              <a:t> de </a:t>
            </a:r>
            <a:r>
              <a:rPr lang="en-US" sz="2200" dirty="0" err="1"/>
              <a:t>outra</a:t>
            </a:r>
            <a:r>
              <a:rPr lang="en-US" sz="2200" dirty="0"/>
              <a:t> pasta </a:t>
            </a:r>
            <a:r>
              <a:rPr lang="en-US" sz="2200" dirty="0" err="1"/>
              <a:t>na</a:t>
            </a:r>
            <a:r>
              <a:rPr lang="en-US" sz="2200" dirty="0"/>
              <a:t> pasta do </a:t>
            </a:r>
            <a:r>
              <a:rPr lang="en-US" sz="2200" dirty="0" err="1"/>
              <a:t>projeto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read_csv2("Ames_Data_semicolon.csv")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ponto</a:t>
            </a:r>
            <a:r>
              <a:rPr lang="en-US" sz="2200" dirty="0"/>
              <a:t> e </a:t>
            </a:r>
            <a:r>
              <a:rPr lang="en-US" sz="2200" dirty="0" err="1"/>
              <a:t>vírgula</a:t>
            </a:r>
            <a:r>
              <a:rPr lang="en-US" sz="2200" dirty="0"/>
              <a:t> (csv)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read_csv2("Ames_Data_semicolon.txt")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ponto</a:t>
            </a:r>
            <a:r>
              <a:rPr lang="en-US" sz="2200" dirty="0"/>
              <a:t> e </a:t>
            </a:r>
            <a:r>
              <a:rPr lang="en-US" sz="2200" dirty="0" err="1"/>
              <a:t>vírgula</a:t>
            </a:r>
            <a:r>
              <a:rPr lang="en-US" sz="2200" dirty="0"/>
              <a:t> (txt)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Dados </a:t>
            </a:r>
            <a:r>
              <a:rPr lang="en-US" sz="2200" dirty="0" err="1"/>
              <a:t>separados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tabulação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read_tsv</a:t>
            </a:r>
            <a:r>
              <a:rPr lang="en-US" sz="2200" dirty="0"/>
              <a:t>("</a:t>
            </a:r>
            <a:r>
              <a:rPr lang="en-US" sz="2200" dirty="0" err="1"/>
              <a:t>mtcars.tsv</a:t>
            </a:r>
            <a:r>
              <a:rPr lang="en-US" sz="2200" dirty="0"/>
              <a:t>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tabulação</a:t>
            </a:r>
            <a:r>
              <a:rPr lang="en-US" sz="2200" dirty="0"/>
              <a:t> (</a:t>
            </a:r>
            <a:r>
              <a:rPr lang="en-US" sz="2200" dirty="0" err="1"/>
              <a:t>tsv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read_tsv</a:t>
            </a:r>
            <a:r>
              <a:rPr lang="en-US" sz="2200" dirty="0"/>
              <a:t>("mtcars_tsv.txt")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tabulação</a:t>
            </a:r>
            <a:r>
              <a:rPr lang="en-US" sz="2200" dirty="0"/>
              <a:t> (txt)</a:t>
            </a:r>
          </a:p>
        </p:txBody>
      </p:sp>
      <p:pic>
        <p:nvPicPr>
          <p:cNvPr id="3" name="Picture 2" descr="Read Rectangular Text Data • readr">
            <a:extLst>
              <a:ext uri="{FF2B5EF4-FFF2-40B4-BE49-F238E27FC236}">
                <a16:creationId xmlns:a16="http://schemas.microsoft.com/office/drawing/2014/main" id="{3967A6AC-D124-6BD2-D74B-D6A42160237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528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867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readr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27/10/2022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2" descr="Read Rectangular Text Data • readr">
            <a:extLst>
              <a:ext uri="{FF2B5EF4-FFF2-40B4-BE49-F238E27FC236}">
                <a16:creationId xmlns:a16="http://schemas.microsoft.com/office/drawing/2014/main" id="{A2F64116-27DA-5C39-612A-139ECDF68EA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528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5087600" cy="57531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Largura</a:t>
            </a:r>
            <a:r>
              <a:rPr lang="en-US" sz="2200" dirty="0"/>
              <a:t> </a:t>
            </a:r>
            <a:r>
              <a:rPr lang="en-US" sz="2200" dirty="0" err="1"/>
              <a:t>fixa</a:t>
            </a:r>
            <a:r>
              <a:rPr lang="en-US" sz="2200" dirty="0"/>
              <a:t> de </a:t>
            </a:r>
            <a:r>
              <a:rPr lang="en-US" sz="2200" dirty="0" err="1"/>
              <a:t>colunas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locations &lt;- </a:t>
            </a:r>
            <a:r>
              <a:rPr lang="en-US" sz="2200" dirty="0" err="1"/>
              <a:t>fwf_empty</a:t>
            </a:r>
            <a:r>
              <a:rPr lang="en-US" sz="2200" dirty="0"/>
              <a:t>("fwf-sample_2.txt",</a:t>
            </a:r>
          </a:p>
          <a:p>
            <a:pPr marL="0" indent="0">
              <a:buNone/>
            </a:pPr>
            <a:r>
              <a:rPr lang="en-US" sz="2200" dirty="0"/>
              <a:t>                       </a:t>
            </a:r>
            <a:r>
              <a:rPr lang="en-US" sz="2200" dirty="0" err="1"/>
              <a:t>col_names</a:t>
            </a:r>
            <a:r>
              <a:rPr lang="en-US" sz="2200" dirty="0"/>
              <a:t> = </a:t>
            </a:r>
          </a:p>
          <a:p>
            <a:pPr marL="0" indent="0">
              <a:buNone/>
            </a:pPr>
            <a:r>
              <a:rPr lang="en-US" sz="2200" dirty="0"/>
              <a:t>                         c("first", "last", "state", "</a:t>
            </a:r>
            <a:r>
              <a:rPr lang="en-US" sz="2200" dirty="0" err="1"/>
              <a:t>ssn</a:t>
            </a:r>
            <a:r>
              <a:rPr lang="en-US" sz="2200" dirty="0"/>
              <a:t>")) # </a:t>
            </a:r>
            <a:r>
              <a:rPr lang="en-US" sz="2200" dirty="0" err="1"/>
              <a:t>adivinha</a:t>
            </a:r>
            <a:r>
              <a:rPr lang="en-US" sz="2200" dirty="0"/>
              <a:t> a </a:t>
            </a:r>
            <a:r>
              <a:rPr lang="en-US" sz="2200" dirty="0" err="1"/>
              <a:t>posição</a:t>
            </a:r>
            <a:r>
              <a:rPr lang="en-US" sz="2200" dirty="0"/>
              <a:t> das </a:t>
            </a:r>
            <a:r>
              <a:rPr lang="en-US" sz="2200" dirty="0" err="1"/>
              <a:t>colunas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read_fwf</a:t>
            </a:r>
            <a:r>
              <a:rPr lang="en-US" sz="2200" dirty="0"/>
              <a:t>("fwf-sample_2.txt", locations)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locations &lt;- </a:t>
            </a:r>
            <a:r>
              <a:rPr lang="en-US" sz="2200" dirty="0" err="1"/>
              <a:t>fwf_widths</a:t>
            </a:r>
            <a:r>
              <a:rPr lang="en-US" sz="2200" dirty="0"/>
              <a:t>(c(22, 10, 12), # </a:t>
            </a:r>
            <a:r>
              <a:rPr lang="en-US" sz="2200" dirty="0" err="1"/>
              <a:t>quantidade</a:t>
            </a:r>
            <a:r>
              <a:rPr lang="en-US" sz="2200" dirty="0"/>
              <a:t> de </a:t>
            </a:r>
            <a:r>
              <a:rPr lang="en-US" sz="2200" dirty="0" err="1"/>
              <a:t>espaços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                        c("name", "state", "</a:t>
            </a:r>
            <a:r>
              <a:rPr lang="en-US" sz="2200" dirty="0" err="1"/>
              <a:t>ssn</a:t>
            </a:r>
            <a:r>
              <a:rPr lang="en-US" sz="2200" dirty="0"/>
              <a:t>")) # </a:t>
            </a:r>
            <a:r>
              <a:rPr lang="en-US" sz="2200" dirty="0" err="1"/>
              <a:t>especifica</a:t>
            </a:r>
            <a:r>
              <a:rPr lang="en-US" sz="2200" dirty="0"/>
              <a:t> as </a:t>
            </a:r>
            <a:r>
              <a:rPr lang="en-US" sz="2200" dirty="0" err="1"/>
              <a:t>colunas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read_fwf</a:t>
            </a:r>
            <a:r>
              <a:rPr lang="en-US" sz="2200" dirty="0"/>
              <a:t>("fwf-sample_2.txt", locations)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locations &lt;-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fwf_cols</a:t>
            </a:r>
            <a:r>
              <a:rPr lang="en-US" sz="2200" dirty="0"/>
              <a:t>(name = 22, state = 10, </a:t>
            </a:r>
            <a:r>
              <a:rPr lang="en-US" sz="2200" dirty="0" err="1"/>
              <a:t>ssn</a:t>
            </a:r>
            <a:r>
              <a:rPr lang="en-US" sz="2200" dirty="0"/>
              <a:t> = 12) # </a:t>
            </a:r>
            <a:r>
              <a:rPr lang="en-US" sz="2200" dirty="0" err="1"/>
              <a:t>Argumentos</a:t>
            </a:r>
            <a:r>
              <a:rPr lang="en-US" sz="2200" dirty="0"/>
              <a:t> </a:t>
            </a:r>
            <a:r>
              <a:rPr lang="en-US" sz="2200" dirty="0" err="1"/>
              <a:t>nomeados</a:t>
            </a:r>
            <a:r>
              <a:rPr lang="en-US" sz="2200" dirty="0"/>
              <a:t> com as </a:t>
            </a:r>
            <a:r>
              <a:rPr lang="en-US" sz="2200" dirty="0" err="1"/>
              <a:t>larguras</a:t>
            </a:r>
            <a:r>
              <a:rPr lang="en-US" sz="2200" dirty="0"/>
              <a:t> de </a:t>
            </a:r>
            <a:r>
              <a:rPr lang="en-US" sz="2200" dirty="0" err="1"/>
              <a:t>coluna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read_fwf</a:t>
            </a:r>
            <a:r>
              <a:rPr lang="en-US" sz="2200" dirty="0"/>
              <a:t>("fwf-sample_2.txt", locations)</a:t>
            </a:r>
          </a:p>
        </p:txBody>
      </p:sp>
    </p:spTree>
    <p:extLst>
      <p:ext uri="{BB962C8B-B14F-4D97-AF65-F5344CB8AC3E}">
        <p14:creationId xmlns:p14="http://schemas.microsoft.com/office/powerpoint/2010/main" val="2175225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readxl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27/10/2022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graphicFrame>
        <p:nvGraphicFramePr>
          <p:cNvPr id="12" name="Espaço Reservado para Conteúdo 6">
            <a:extLst>
              <a:ext uri="{FF2B5EF4-FFF2-40B4-BE49-F238E27FC236}">
                <a16:creationId xmlns:a16="http://schemas.microsoft.com/office/drawing/2014/main" id="{ADD9FE3B-D6B4-E828-0E25-38E3E6F589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4334681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FD330CF-7897-C266-B278-79396D4BC41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700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634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readxl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27/10/2022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FF36AC61-355A-0AB7-0409-13382ED0C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3860"/>
          <a:stretch/>
        </p:blipFill>
        <p:spPr>
          <a:xfrm>
            <a:off x="469900" y="1433389"/>
            <a:ext cx="6442117" cy="4056980"/>
          </a:xfr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D992049-A5B3-D068-B208-F6A027AD7A04}"/>
              </a:ext>
            </a:extLst>
          </p:cNvPr>
          <p:cNvSpPr txBox="1"/>
          <p:nvPr/>
        </p:nvSpPr>
        <p:spPr>
          <a:xfrm>
            <a:off x="6336533" y="8641662"/>
            <a:ext cx="4535216" cy="4308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</a:rPr>
              <a:t>Fonte: </a:t>
            </a:r>
            <a:r>
              <a:rPr lang="pt-BR" sz="2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https://readxl.tidyverse.org/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6" name="Espaço Reservado para Conteúdo 10">
            <a:extLst>
              <a:ext uri="{FF2B5EF4-FFF2-40B4-BE49-F238E27FC236}">
                <a16:creationId xmlns:a16="http://schemas.microsoft.com/office/drawing/2014/main" id="{904F4938-A7D1-7647-DFE1-966BB30223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40"/>
          <a:stretch/>
        </p:blipFill>
        <p:spPr>
          <a:xfrm>
            <a:off x="7620000" y="3469243"/>
            <a:ext cx="6442117" cy="4735811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98C60E9-F950-B5A0-B0BD-C4B7E206B04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700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612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readxl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27/10/2022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library(</a:t>
            </a:r>
            <a:r>
              <a:rPr lang="en-US" sz="2200" dirty="0" err="1"/>
              <a:t>readxl</a:t>
            </a:r>
            <a:r>
              <a:rPr lang="en-US" sz="2200" dirty="0"/>
              <a:t>) # </a:t>
            </a:r>
            <a:r>
              <a:rPr lang="en-US" sz="2200" dirty="0" err="1"/>
              <a:t>carregar</a:t>
            </a:r>
            <a:r>
              <a:rPr lang="en-US" sz="2200" dirty="0"/>
              <a:t> o </a:t>
            </a:r>
            <a:r>
              <a:rPr lang="en-US" sz="2200" dirty="0" err="1"/>
              <a:t>pacote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read_xlsx</a:t>
            </a:r>
            <a:r>
              <a:rPr lang="en-US" sz="2200" dirty="0"/>
              <a:t>("Ames_Data.xlsx") # </a:t>
            </a:r>
            <a:r>
              <a:rPr lang="en-US" sz="2200" dirty="0" err="1"/>
              <a:t>ler</a:t>
            </a:r>
            <a:r>
              <a:rPr lang="en-US" sz="2200" dirty="0"/>
              <a:t> o banco de dados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readxl</a:t>
            </a:r>
            <a:r>
              <a:rPr lang="en-US" sz="2200" dirty="0"/>
              <a:t>::</a:t>
            </a:r>
            <a:r>
              <a:rPr lang="en-US" sz="2200" dirty="0" err="1"/>
              <a:t>read_xlsx</a:t>
            </a:r>
            <a:r>
              <a:rPr lang="en-US" sz="2200" dirty="0"/>
              <a:t>("Ames_Data.xlsx") # </a:t>
            </a:r>
            <a:r>
              <a:rPr lang="en-US" sz="2200" dirty="0" err="1"/>
              <a:t>ler</a:t>
            </a:r>
            <a:r>
              <a:rPr lang="en-US" sz="2200" dirty="0"/>
              <a:t> </a:t>
            </a:r>
            <a:r>
              <a:rPr lang="en-US" sz="2200" dirty="0" err="1"/>
              <a:t>sem</a:t>
            </a:r>
            <a:r>
              <a:rPr lang="en-US" sz="2200" dirty="0"/>
              <a:t> </a:t>
            </a:r>
            <a:r>
              <a:rPr lang="en-US" sz="2200" dirty="0" err="1"/>
              <a:t>carregar</a:t>
            </a:r>
            <a:r>
              <a:rPr lang="en-US" sz="2200" dirty="0"/>
              <a:t> o </a:t>
            </a:r>
            <a:r>
              <a:rPr lang="en-US" sz="2200" dirty="0" err="1"/>
              <a:t>pacote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read_xlsx</a:t>
            </a:r>
            <a:r>
              <a:rPr lang="en-US" sz="2200" dirty="0"/>
              <a:t>("datasets.xlsx") # </a:t>
            </a:r>
            <a:r>
              <a:rPr lang="en-US" sz="2200" dirty="0" err="1"/>
              <a:t>lê</a:t>
            </a:r>
            <a:r>
              <a:rPr lang="en-US" sz="2200" dirty="0"/>
              <a:t> a </a:t>
            </a:r>
            <a:r>
              <a:rPr lang="en-US" sz="2200" dirty="0" err="1"/>
              <a:t>primeira</a:t>
            </a:r>
            <a:r>
              <a:rPr lang="en-US" sz="2200" dirty="0"/>
              <a:t> </a:t>
            </a:r>
            <a:r>
              <a:rPr lang="en-US" sz="2200" dirty="0" err="1"/>
              <a:t>planilha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read_excel</a:t>
            </a:r>
            <a:r>
              <a:rPr lang="en-US" sz="2200" dirty="0"/>
              <a:t>("datasets.xlsx", 2) # </a:t>
            </a:r>
            <a:r>
              <a:rPr lang="en-US" sz="2200" dirty="0" err="1"/>
              <a:t>lê</a:t>
            </a:r>
            <a:r>
              <a:rPr lang="en-US" sz="2200" dirty="0"/>
              <a:t> a </a:t>
            </a:r>
            <a:r>
              <a:rPr lang="en-US" sz="2200" dirty="0" err="1"/>
              <a:t>planilha</a:t>
            </a:r>
            <a:r>
              <a:rPr lang="en-US" sz="2200" dirty="0"/>
              <a:t> </a:t>
            </a:r>
            <a:r>
              <a:rPr lang="en-US" sz="2200" dirty="0" err="1"/>
              <a:t>especificada</a:t>
            </a:r>
            <a:r>
              <a:rPr lang="en-US" sz="2200" dirty="0"/>
              <a:t> pela </a:t>
            </a:r>
            <a:r>
              <a:rPr lang="en-US" sz="2200" dirty="0" err="1"/>
              <a:t>ordem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read_xlsx</a:t>
            </a:r>
            <a:r>
              <a:rPr lang="en-US" sz="2200" dirty="0"/>
              <a:t>("datasets.xlsx", 4) # </a:t>
            </a:r>
            <a:r>
              <a:rPr lang="en-US" sz="2200" dirty="0" err="1"/>
              <a:t>lê</a:t>
            </a:r>
            <a:r>
              <a:rPr lang="en-US" sz="2200" dirty="0"/>
              <a:t> a </a:t>
            </a:r>
            <a:r>
              <a:rPr lang="en-US" sz="2200" dirty="0" err="1"/>
              <a:t>planilha</a:t>
            </a:r>
            <a:r>
              <a:rPr lang="en-US" sz="2200" dirty="0"/>
              <a:t> </a:t>
            </a:r>
            <a:r>
              <a:rPr lang="en-US" sz="2200" dirty="0" err="1"/>
              <a:t>especificada</a:t>
            </a:r>
            <a:r>
              <a:rPr lang="en-US" sz="2200" dirty="0"/>
              <a:t> pela </a:t>
            </a:r>
            <a:r>
              <a:rPr lang="en-US" sz="2200" dirty="0" err="1"/>
              <a:t>ordem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read_excel</a:t>
            </a:r>
            <a:r>
              <a:rPr lang="en-US" sz="2200" dirty="0"/>
              <a:t>("datasets.xlsx", "</a:t>
            </a:r>
            <a:r>
              <a:rPr lang="en-US" sz="2200" dirty="0" err="1"/>
              <a:t>mtcars</a:t>
            </a:r>
            <a:r>
              <a:rPr lang="en-US" sz="2200" dirty="0"/>
              <a:t>") # </a:t>
            </a:r>
            <a:r>
              <a:rPr lang="en-US" sz="2200" dirty="0" err="1"/>
              <a:t>lê</a:t>
            </a:r>
            <a:r>
              <a:rPr lang="en-US" sz="2200" dirty="0"/>
              <a:t> a </a:t>
            </a:r>
            <a:r>
              <a:rPr lang="en-US" sz="2200" dirty="0" err="1"/>
              <a:t>planilha</a:t>
            </a:r>
            <a:r>
              <a:rPr lang="en-US" sz="2200" dirty="0"/>
              <a:t> </a:t>
            </a:r>
            <a:r>
              <a:rPr lang="en-US" sz="2200" dirty="0" err="1"/>
              <a:t>especificando</a:t>
            </a:r>
            <a:r>
              <a:rPr lang="en-US" sz="2200" dirty="0"/>
              <a:t> o </a:t>
            </a:r>
            <a:r>
              <a:rPr lang="en-US" sz="2200" dirty="0" err="1"/>
              <a:t>nome</a:t>
            </a:r>
            <a:r>
              <a:rPr lang="en-US" sz="2200" dirty="0"/>
              <a:t> dela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ECC2FAD-8A9D-73B5-81AC-A8C61F9E195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700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66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readxl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27/10/2022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"datasets.xlsx"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excel_sheets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set_names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map(</a:t>
            </a:r>
            <a:r>
              <a:rPr lang="en-US" sz="2200" dirty="0" err="1"/>
              <a:t>read_excel</a:t>
            </a:r>
            <a:r>
              <a:rPr lang="en-US" sz="2200" dirty="0"/>
              <a:t>, path = "datasets.xlsx") #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planilhas</a:t>
            </a:r>
            <a:r>
              <a:rPr lang="en-US" sz="2200" dirty="0"/>
              <a:t> </a:t>
            </a:r>
            <a:r>
              <a:rPr lang="en-US" sz="2200" dirty="0" err="1"/>
              <a:t>numa</a:t>
            </a:r>
            <a:r>
              <a:rPr lang="en-US" sz="2200" dirty="0"/>
              <a:t> </a:t>
            </a:r>
            <a:r>
              <a:rPr lang="en-US" sz="2200" dirty="0" err="1"/>
              <a:t>lista</a:t>
            </a:r>
            <a:r>
              <a:rPr lang="en-US" sz="2200" dirty="0"/>
              <a:t>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excel_sheets</a:t>
            </a:r>
            <a:r>
              <a:rPr lang="en-US" sz="2200" dirty="0"/>
              <a:t>("datasets.xlsx")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set_names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lapply</a:t>
            </a:r>
            <a:r>
              <a:rPr lang="en-US" sz="2200" dirty="0"/>
              <a:t>(</a:t>
            </a:r>
            <a:r>
              <a:rPr lang="en-US" sz="2200" dirty="0" err="1"/>
              <a:t>read_excel</a:t>
            </a:r>
            <a:r>
              <a:rPr lang="en-US" sz="2200" dirty="0"/>
              <a:t>, path = "datasets.xlsx")  #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planilhas</a:t>
            </a:r>
            <a:r>
              <a:rPr lang="en-US" sz="2200" dirty="0"/>
              <a:t> </a:t>
            </a:r>
            <a:r>
              <a:rPr lang="en-US" sz="2200" dirty="0" err="1"/>
              <a:t>numa</a:t>
            </a:r>
            <a:r>
              <a:rPr lang="en-US" sz="2200" dirty="0"/>
              <a:t> </a:t>
            </a:r>
            <a:r>
              <a:rPr lang="en-US" sz="2200" dirty="0" err="1"/>
              <a:t>lista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"datasets.xlsx"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excel_sheets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set_names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map_dfr</a:t>
            </a:r>
            <a:r>
              <a:rPr lang="en-US" sz="2200" dirty="0"/>
              <a:t>(</a:t>
            </a:r>
            <a:r>
              <a:rPr lang="en-US" sz="2200" dirty="0" err="1"/>
              <a:t>read_excel</a:t>
            </a:r>
            <a:r>
              <a:rPr lang="en-US" sz="2200" dirty="0"/>
              <a:t>, path = "datasets.xlsx") |&gt; view() # Junta o banco de dados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linha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"datasets_2.xlsx"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excel_sheets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set_names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map_dfc</a:t>
            </a:r>
            <a:r>
              <a:rPr lang="en-US" sz="2200" dirty="0"/>
              <a:t>(</a:t>
            </a:r>
            <a:r>
              <a:rPr lang="en-US" sz="2200" dirty="0" err="1"/>
              <a:t>read_excel</a:t>
            </a:r>
            <a:r>
              <a:rPr lang="en-US" sz="2200" dirty="0"/>
              <a:t>, path = "datasets_2.xlsx") |&gt; view() # Junta o banco de dados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coluna</a:t>
            </a:r>
            <a:endParaRPr lang="en-US" sz="22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03BF778-FEC3-E15B-C56D-8C683E3A5AF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700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669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Banco de Dados como </a:t>
            </a:r>
            <a:r>
              <a:rPr lang="pt-BR" dirty="0" err="1"/>
              <a:t>Tibble</a:t>
            </a:r>
            <a:r>
              <a:rPr lang="pt-BR" dirty="0"/>
              <a:t> (</a:t>
            </a:r>
            <a:r>
              <a:rPr lang="pt-BR" dirty="0" err="1"/>
              <a:t>tibble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27/10/2022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iris |&gt; </a:t>
            </a:r>
            <a:r>
              <a:rPr lang="en-US" sz="2200" dirty="0" err="1"/>
              <a:t>as_tibble</a:t>
            </a:r>
            <a:r>
              <a:rPr lang="en-US" sz="2200" dirty="0"/>
              <a:t>() # </a:t>
            </a:r>
            <a:r>
              <a:rPr lang="en-US" sz="2200" dirty="0" err="1"/>
              <a:t>transforma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tibble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tibble</a:t>
            </a:r>
            <a:r>
              <a:rPr lang="en-US" sz="2200" dirty="0"/>
              <a:t>(x = 5:10, y = 2 * (3 ^ x)) # </a:t>
            </a:r>
            <a:r>
              <a:rPr lang="en-US" sz="2200" dirty="0" err="1"/>
              <a:t>cria</a:t>
            </a:r>
            <a:r>
              <a:rPr lang="en-US" sz="2200" dirty="0"/>
              <a:t> um </a:t>
            </a:r>
            <a:r>
              <a:rPr lang="en-US" sz="2200" dirty="0" err="1"/>
              <a:t>tibble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tibble</a:t>
            </a:r>
            <a:r>
              <a:rPr lang="en-US" sz="2200" dirty="0"/>
              <a:t>(a = 1, b = 1:3) # </a:t>
            </a:r>
            <a:r>
              <a:rPr lang="en-US" sz="2200" dirty="0" err="1"/>
              <a:t>cria</a:t>
            </a:r>
            <a:r>
              <a:rPr lang="en-US" sz="2200" dirty="0"/>
              <a:t> um </a:t>
            </a:r>
            <a:r>
              <a:rPr lang="en-US" sz="2200" dirty="0" err="1"/>
              <a:t>tibble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tibble</a:t>
            </a:r>
            <a:r>
              <a:rPr lang="en-US" sz="2200" dirty="0"/>
              <a:t>(a = character(), b = integer()) # </a:t>
            </a:r>
            <a:r>
              <a:rPr lang="en-US" sz="2200" dirty="0" err="1"/>
              <a:t>cria</a:t>
            </a:r>
            <a:r>
              <a:rPr lang="en-US" sz="2200" dirty="0"/>
              <a:t> um </a:t>
            </a:r>
            <a:r>
              <a:rPr lang="en-US" sz="2200" dirty="0" err="1"/>
              <a:t>tibble</a:t>
            </a:r>
            <a:r>
              <a:rPr lang="en-US" sz="2200" dirty="0"/>
              <a:t> com zero </a:t>
            </a:r>
            <a:r>
              <a:rPr lang="en-US" sz="2200" dirty="0" err="1"/>
              <a:t>observações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tribble(</a:t>
            </a:r>
          </a:p>
          <a:p>
            <a:pPr marL="0" indent="0">
              <a:buNone/>
            </a:pPr>
            <a:r>
              <a:rPr lang="en-US" sz="2200" dirty="0"/>
              <a:t>  ~</a:t>
            </a:r>
            <a:r>
              <a:rPr lang="en-US" sz="2200" dirty="0" err="1"/>
              <a:t>colA</a:t>
            </a:r>
            <a:r>
              <a:rPr lang="en-US" sz="2200" dirty="0"/>
              <a:t>, ~</a:t>
            </a:r>
            <a:r>
              <a:rPr lang="en-US" sz="2200" dirty="0" err="1"/>
              <a:t>colB</a:t>
            </a:r>
            <a:r>
              <a:rPr lang="en-US" sz="2200" dirty="0"/>
              <a:t>,</a:t>
            </a:r>
          </a:p>
          <a:p>
            <a:pPr marL="0" indent="0">
              <a:buNone/>
            </a:pPr>
            <a:r>
              <a:rPr lang="en-US" sz="2200" dirty="0"/>
              <a:t>  "a",   1,</a:t>
            </a:r>
          </a:p>
          <a:p>
            <a:pPr marL="0" indent="0">
              <a:buNone/>
            </a:pPr>
            <a:r>
              <a:rPr lang="en-US" sz="2200" dirty="0"/>
              <a:t>  "b",   2,</a:t>
            </a:r>
          </a:p>
          <a:p>
            <a:pPr marL="0" indent="0">
              <a:buNone/>
            </a:pPr>
            <a:r>
              <a:rPr lang="en-US" sz="2200" dirty="0"/>
              <a:t>  "c",   3</a:t>
            </a:r>
          </a:p>
          <a:p>
            <a:pPr marL="0" indent="0">
              <a:buNone/>
            </a:pPr>
            <a:r>
              <a:rPr lang="en-US" sz="2200" dirty="0"/>
              <a:t>) </a:t>
            </a:r>
            <a:r>
              <a:rPr lang="pt-BR" sz="2200" dirty="0"/>
              <a:t># Se o valor na célula não for escalar, cria-se uma lista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9" name="Espaço Reservado para Conteúdo 7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AAB6EDAA-14D1-915E-2E5A-404BD81CC2F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4840" y="6362700"/>
            <a:ext cx="2136771" cy="247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39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Banco de Dados como </a:t>
            </a:r>
            <a:r>
              <a:rPr lang="pt-BR" dirty="0" err="1"/>
              <a:t>Tibble</a:t>
            </a:r>
            <a:r>
              <a:rPr lang="pt-BR" dirty="0"/>
              <a:t> (</a:t>
            </a:r>
            <a:r>
              <a:rPr lang="pt-BR" dirty="0" err="1"/>
              <a:t>tibble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27/10/2022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 err="1"/>
              <a:t>df</a:t>
            </a:r>
            <a:r>
              <a:rPr lang="pt-BR" sz="2200" dirty="0"/>
              <a:t> &lt;- </a:t>
            </a:r>
            <a:r>
              <a:rPr lang="pt-BR" sz="2200" dirty="0" err="1"/>
              <a:t>tribble</a:t>
            </a:r>
            <a:r>
              <a:rPr lang="pt-BR" sz="2200" dirty="0"/>
              <a:t>(</a:t>
            </a:r>
          </a:p>
          <a:p>
            <a:pPr marL="0" indent="0">
              <a:buNone/>
            </a:pPr>
            <a:r>
              <a:rPr lang="pt-BR" sz="2200" dirty="0"/>
              <a:t>  ~x,  ~y,</a:t>
            </a:r>
          </a:p>
          <a:p>
            <a:pPr marL="0" indent="0">
              <a:buNone/>
            </a:pPr>
            <a:r>
              <a:rPr lang="pt-BR" sz="2200" dirty="0"/>
              <a:t>  "a", 1:3,</a:t>
            </a:r>
          </a:p>
          <a:p>
            <a:pPr marL="0" indent="0">
              <a:buNone/>
            </a:pPr>
            <a:r>
              <a:rPr lang="pt-BR" sz="2200" dirty="0"/>
              <a:t>  "b", 4:6</a:t>
            </a:r>
          </a:p>
          <a:p>
            <a:pPr marL="0" indent="0">
              <a:buNone/>
            </a:pPr>
            <a:r>
              <a:rPr lang="pt-BR" sz="2200" dirty="0"/>
              <a:t>) # Se o valor na célula não for escalar, cria-se uma lista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df</a:t>
            </a:r>
            <a:endParaRPr lang="pt-BR" sz="2200" dirty="0"/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df</a:t>
            </a:r>
            <a:r>
              <a:rPr lang="pt-BR" sz="2200" dirty="0"/>
              <a:t>[[1]] # acesso a primeira coluna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df</a:t>
            </a:r>
            <a:r>
              <a:rPr lang="pt-BR" sz="2200" dirty="0"/>
              <a:t>[[2]] # acesso a segunda coluna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6" name="Espaço Reservado para Conteúdo 7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F685051E-C14A-AE96-B2B8-2CAF31884970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4840" y="6362700"/>
            <a:ext cx="2136771" cy="247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16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FF14EC-692C-37C4-22BB-ACF56333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Manipulação do banco de dados (dplyr)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A91E50-1C20-0B9E-CBF6-153F33BD7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5087600" cy="5448300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 err="1"/>
              <a:t>Verbos</a:t>
            </a:r>
            <a:r>
              <a:rPr lang="en-US" sz="2600" b="1" dirty="0"/>
              <a:t>: </a:t>
            </a:r>
          </a:p>
          <a:p>
            <a:pPr marL="0" indent="0">
              <a:buNone/>
            </a:pPr>
            <a:r>
              <a:rPr lang="en-US" sz="2600" dirty="0"/>
              <a:t>mutate(), select(), filter(), arrange(), </a:t>
            </a:r>
            <a:r>
              <a:rPr lang="en-US" sz="2600" dirty="0" err="1"/>
              <a:t>summarise</a:t>
            </a:r>
            <a:r>
              <a:rPr lang="en-US" sz="2600" dirty="0"/>
              <a:t>(), slice(), rename(), </a:t>
            </a:r>
            <a:r>
              <a:rPr lang="en-US" sz="2600" dirty="0" err="1"/>
              <a:t>realocate</a:t>
            </a:r>
            <a:r>
              <a:rPr lang="en-US" sz="2600" dirty="0"/>
              <a:t>(), etc.</a:t>
            </a:r>
          </a:p>
          <a:p>
            <a:pPr marL="0" indent="0">
              <a:buNone/>
            </a:pPr>
            <a:r>
              <a:rPr lang="en-US" sz="2600" dirty="0"/>
              <a:t>  </a:t>
            </a:r>
          </a:p>
          <a:p>
            <a:pPr marL="0" indent="0">
              <a:buNone/>
            </a:pPr>
            <a:r>
              <a:rPr lang="en-US" sz="2600" b="1" dirty="0" err="1"/>
              <a:t>Sufixos</a:t>
            </a:r>
            <a:r>
              <a:rPr lang="en-US" sz="2600" b="1" dirty="0"/>
              <a:t>: </a:t>
            </a:r>
          </a:p>
          <a:p>
            <a:pPr marL="0" indent="0">
              <a:buNone/>
            </a:pPr>
            <a:r>
              <a:rPr lang="en-US" sz="2600" dirty="0"/>
              <a:t>_at(), _if(), _all(), with() etc.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b="1" dirty="0" err="1"/>
              <a:t>Agrupamento</a:t>
            </a:r>
            <a:r>
              <a:rPr lang="en-US" sz="2600" b="1" dirty="0"/>
              <a:t>: </a:t>
            </a:r>
          </a:p>
          <a:p>
            <a:pPr marL="0" indent="0">
              <a:buNone/>
            </a:pPr>
            <a:r>
              <a:rPr lang="en-US" sz="2600" dirty="0" err="1"/>
              <a:t>group_by</a:t>
            </a:r>
            <a:r>
              <a:rPr lang="en-US" sz="2600" dirty="0"/>
              <a:t>() e ungroup().</a:t>
            </a:r>
          </a:p>
          <a:p>
            <a:pPr marL="0" indent="0">
              <a:buNone/>
            </a:pPr>
            <a:r>
              <a:rPr lang="en-US" sz="2600" dirty="0"/>
              <a:t>  </a:t>
            </a:r>
          </a:p>
          <a:p>
            <a:pPr marL="0" indent="0">
              <a:buNone/>
            </a:pPr>
            <a:r>
              <a:rPr lang="en-US" sz="2600" b="1" dirty="0" err="1"/>
              <a:t>Funções</a:t>
            </a:r>
            <a:r>
              <a:rPr lang="en-US" sz="2600" b="1" dirty="0"/>
              <a:t> </a:t>
            </a:r>
            <a:r>
              <a:rPr lang="en-US" sz="2600" b="1" dirty="0" err="1"/>
              <a:t>resumo</a:t>
            </a:r>
            <a:r>
              <a:rPr lang="en-US" sz="2600" b="1" dirty="0"/>
              <a:t>: </a:t>
            </a:r>
          </a:p>
          <a:p>
            <a:pPr marL="0" indent="0">
              <a:buNone/>
            </a:pPr>
            <a:r>
              <a:rPr lang="en-US" sz="2600" dirty="0"/>
              <a:t>n(), </a:t>
            </a:r>
            <a:r>
              <a:rPr lang="en-US" sz="2600" dirty="0" err="1"/>
              <a:t>n_distinct</a:t>
            </a:r>
            <a:r>
              <a:rPr lang="en-US" sz="2600" dirty="0"/>
              <a:t>(), first(), last(), nth(), etc.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B7D834-5982-FA2C-50B3-4475B2FA4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4DC8-CBAD-41A5-BC3D-1DFEC51B2D7C}" type="datetime1">
              <a:rPr lang="pt-BR" smtClean="0"/>
              <a:t>27/10/2022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12DEB2A-A52A-C5C4-050D-B405BD695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56B7F6E-F0CC-9C5F-D709-F085F65F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pic>
        <p:nvPicPr>
          <p:cNvPr id="6" name="Picture 4" descr="A Grammar of Data Manipulation • dplyr">
            <a:extLst>
              <a:ext uri="{FF2B5EF4-FFF2-40B4-BE49-F238E27FC236}">
                <a16:creationId xmlns:a16="http://schemas.microsoft.com/office/drawing/2014/main" id="{FB51957B-511C-0FF3-01BB-85954DA2CB6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9838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225C02F-1FDF-FDDF-D9DF-DFD62A14C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46304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5301F1E0-C35D-F923-3D0B-A96EAE7575E7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4630400" cy="71278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D06F0A87-068D-2986-670E-4C16C5D5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5011400" cy="1143000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Instalação do R</a:t>
            </a:r>
            <a:endParaRPr lang="en-US" i="1" dirty="0"/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461BFE5D-E898-8BDD-302C-104A8A2A9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5011400" cy="7223274"/>
          </a:xfrm>
        </p:spPr>
        <p:txBody>
          <a:bodyPr/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E2073BC-62C7-BD42-2A80-601056693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3B5D9-7590-4C60-B171-E7619A14FAFB}" type="datetime1">
              <a:rPr lang="pt-BR" smtClean="0"/>
              <a:t>27/10/2022</a:t>
            </a:fld>
            <a:endParaRPr lang="en-US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993D6D9-11D2-142D-0841-B29C089F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Espaço Reservado para Conteúdo 3">
            <a:extLst>
              <a:ext uri="{FF2B5EF4-FFF2-40B4-BE49-F238E27FC236}">
                <a16:creationId xmlns:a16="http://schemas.microsoft.com/office/drawing/2014/main" id="{9303B144-E148-8A71-5C1F-4D799924F1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40"/>
          <a:stretch/>
        </p:blipFill>
        <p:spPr>
          <a:xfrm>
            <a:off x="6553199" y="3314700"/>
            <a:ext cx="10110177" cy="48504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Espaço Reservado para Conteúdo 5">
            <a:extLst>
              <a:ext uri="{FF2B5EF4-FFF2-40B4-BE49-F238E27FC236}">
                <a16:creationId xmlns:a16="http://schemas.microsoft.com/office/drawing/2014/main" id="{856F52B9-67C7-0632-2A42-24D57C437B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9900" y="1892016"/>
            <a:ext cx="4102100" cy="3178560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849B7014-2527-66C4-D6AA-5E9053B69078}"/>
              </a:ext>
            </a:extLst>
          </p:cNvPr>
          <p:cNvSpPr/>
          <p:nvPr/>
        </p:nvSpPr>
        <p:spPr>
          <a:xfrm>
            <a:off x="6553200" y="2121876"/>
            <a:ext cx="4240579" cy="766042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</a:t>
            </a:r>
            <a:endParaRPr lang="en-US" sz="2200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Diagrama 12">
            <a:extLst>
              <a:ext uri="{FF2B5EF4-FFF2-40B4-BE49-F238E27FC236}">
                <a16:creationId xmlns:a16="http://schemas.microsoft.com/office/drawing/2014/main" id="{F0E10F7B-0CEB-BA04-6075-1702A1BAAB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9823770"/>
              </p:ext>
            </p:extLst>
          </p:nvPr>
        </p:nvGraphicFramePr>
        <p:xfrm>
          <a:off x="838200" y="5680101"/>
          <a:ext cx="4841131" cy="271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959C5AF-2F42-2500-D835-59D61E6CC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</p:spTree>
    <p:extLst>
      <p:ext uri="{BB962C8B-B14F-4D97-AF65-F5344CB8AC3E}">
        <p14:creationId xmlns:p14="http://schemas.microsoft.com/office/powerpoint/2010/main" val="4185484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FF14EC-692C-37C4-22BB-ACF56333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Manipulação do banco de dados (dplyr)</a:t>
            </a:r>
            <a:endParaRPr lang="en-US" dirty="0"/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F1705553-BC6B-96FC-C0DB-6F8C46F65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8656" y="1600200"/>
            <a:ext cx="13704687" cy="5448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B7D834-5982-FA2C-50B3-4475B2FA4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4DC8-CBAD-41A5-BC3D-1DFEC51B2D7C}" type="datetime1">
              <a:rPr lang="pt-BR" smtClean="0"/>
              <a:t>27/10/2022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12DEB2A-A52A-C5C4-050D-B405BD695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56B7F6E-F0CC-9C5F-D709-F085F65F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pic>
        <p:nvPicPr>
          <p:cNvPr id="6" name="Picture 4" descr="A Grammar of Data Manipulation • dplyr">
            <a:extLst>
              <a:ext uri="{FF2B5EF4-FFF2-40B4-BE49-F238E27FC236}">
                <a16:creationId xmlns:a16="http://schemas.microsoft.com/office/drawing/2014/main" id="{FB51957B-511C-0FF3-01BB-85954DA2CB6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A9F060F-6027-0A91-5734-E4F6F6D39644}"/>
              </a:ext>
            </a:extLst>
          </p:cNvPr>
          <p:cNvSpPr/>
          <p:nvPr/>
        </p:nvSpPr>
        <p:spPr>
          <a:xfrm>
            <a:off x="6325630" y="7846829"/>
            <a:ext cx="3350737" cy="8512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Cheat Sheet: dplyr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334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69294E-CED0-A0B5-177A-8F9050C0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com Operadores Lógicos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C5F438-BE72-DA4F-FFAF-46ED02124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27/10/2022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09079D3-D8F4-277A-E191-87DE15F2A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1A7174-D1B6-FB64-3DAC-011AC4425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074" name="Picture 2" descr="Complete set of boolean operations. `x` is the left-hand circle, `y` is the right-hand circle, and the shaded region show which parts each operator selects.">
            <a:extLst>
              <a:ext uri="{FF2B5EF4-FFF2-40B4-BE49-F238E27FC236}">
                <a16:creationId xmlns:a16="http://schemas.microsoft.com/office/drawing/2014/main" id="{BE298FFB-0C2A-FD25-419C-D9AFB26312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192" y="2247900"/>
            <a:ext cx="1236475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8379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C89E0-52FE-B275-5C1F-5FD163E9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com Operadores Lógicos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36A0-F672-8248-990C-EBBA6918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/>
              <a:t>## Importando o banco de dados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&lt;- </a:t>
            </a:r>
            <a:r>
              <a:rPr lang="en-US" sz="2200" dirty="0" err="1"/>
              <a:t>readRDS</a:t>
            </a:r>
            <a:r>
              <a:rPr lang="en-US" sz="2200" dirty="0"/>
              <a:t>("</a:t>
            </a:r>
            <a:r>
              <a:rPr lang="en-US" sz="2200" dirty="0" err="1"/>
              <a:t>Ames_Data.rds</a:t>
            </a:r>
            <a:r>
              <a:rPr lang="en-US" sz="2200" dirty="0"/>
              <a:t>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msleep</a:t>
            </a:r>
            <a:r>
              <a:rPr lang="en-US" sz="2200" dirty="0"/>
              <a:t> &lt;- ggplot2::</a:t>
            </a:r>
            <a:r>
              <a:rPr lang="en-US" sz="2200" dirty="0" err="1"/>
              <a:t>msleep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iris &lt;- </a:t>
            </a:r>
            <a:r>
              <a:rPr lang="en-US" sz="2200" dirty="0" err="1"/>
              <a:t>as_tibble</a:t>
            </a:r>
            <a:r>
              <a:rPr lang="en-US" sz="2200" dirty="0"/>
              <a:t>(iris)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&lt;- </a:t>
            </a:r>
            <a:r>
              <a:rPr lang="en-US" sz="2200" dirty="0" err="1"/>
              <a:t>as_tibble</a:t>
            </a:r>
            <a:r>
              <a:rPr lang="en-US" sz="2200" dirty="0"/>
              <a:t>(</a:t>
            </a:r>
            <a:r>
              <a:rPr lang="en-US" sz="2200" dirty="0" err="1"/>
              <a:t>mtcars</a:t>
            </a:r>
            <a:r>
              <a:rPr lang="en-US" sz="2200" dirty="0"/>
              <a:t>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2B9283-A12A-B9B5-693B-90E47360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27/10/2022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D82949-9997-71EF-6BA7-C4473E1E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A3D79B-BF59-66A2-27BD-8497A2E6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524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com Operadores Lógicos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5026438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27/10/2022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4" descr="A Grammar of Data Manipulation • dplyr">
            <a:extLst>
              <a:ext uri="{FF2B5EF4-FFF2-40B4-BE49-F238E27FC236}">
                <a16:creationId xmlns:a16="http://schemas.microsoft.com/office/drawing/2014/main" id="{3A629DC4-3C0A-7FD4-C187-7D73212DC90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894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C89E0-52FE-B275-5C1F-5FD163E9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com Operadores Lógicos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36A0-F672-8248-990C-EBBA6918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</a:t>
            </a:r>
            <a:r>
              <a:rPr lang="pt-BR" sz="2200" dirty="0" err="1"/>
              <a:t>Overall_Qual</a:t>
            </a:r>
            <a:r>
              <a:rPr lang="pt-BR" sz="2200" dirty="0"/>
              <a:t> == "</a:t>
            </a:r>
            <a:r>
              <a:rPr lang="pt-BR" sz="2200" dirty="0" err="1"/>
              <a:t>Good</a:t>
            </a:r>
            <a:r>
              <a:rPr lang="pt-BR" sz="2200" dirty="0"/>
              <a:t>") # Qualidade geral do imóvel boa (x)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</a:t>
            </a:r>
            <a:r>
              <a:rPr lang="pt-BR" sz="2200" dirty="0" err="1"/>
              <a:t>Gr_Liv_Area</a:t>
            </a:r>
            <a:r>
              <a:rPr lang="pt-BR" sz="2200" dirty="0"/>
              <a:t>  &gt; </a:t>
            </a:r>
            <a:r>
              <a:rPr lang="pt-BR" sz="2200" dirty="0" err="1"/>
              <a:t>mean</a:t>
            </a:r>
            <a:r>
              <a:rPr lang="pt-BR" sz="2200" dirty="0"/>
              <a:t>(</a:t>
            </a:r>
            <a:r>
              <a:rPr lang="pt-BR" sz="2200" dirty="0" err="1"/>
              <a:t>Gr_Liv_Area</a:t>
            </a:r>
            <a:r>
              <a:rPr lang="pt-BR" sz="2200" dirty="0"/>
              <a:t> , na.rm = TRUE)) # Maior que a média da variável (x)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</a:t>
            </a:r>
            <a:r>
              <a:rPr lang="pt-BR" sz="2200" dirty="0" err="1"/>
              <a:t>Overall_Qual</a:t>
            </a:r>
            <a:r>
              <a:rPr lang="pt-BR" sz="2200" dirty="0"/>
              <a:t> == "</a:t>
            </a:r>
            <a:r>
              <a:rPr lang="pt-BR" sz="2200" dirty="0" err="1"/>
              <a:t>Good</a:t>
            </a:r>
            <a:r>
              <a:rPr lang="pt-BR" sz="2200" dirty="0"/>
              <a:t>" &amp; # Qualidade geral do imóvel boa </a:t>
            </a:r>
          </a:p>
          <a:p>
            <a:pPr marL="0" indent="0">
              <a:buNone/>
            </a:pPr>
            <a:r>
              <a:rPr lang="pt-BR" sz="2200" dirty="0"/>
              <a:t>           </a:t>
            </a:r>
            <a:r>
              <a:rPr lang="pt-BR" sz="2200" dirty="0" err="1"/>
              <a:t>Total_Bsmt_SF</a:t>
            </a:r>
            <a:r>
              <a:rPr lang="pt-BR" sz="2200" dirty="0"/>
              <a:t> &gt; 2100)  # Área do porão maior que 2100 (x &amp; y)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</a:t>
            </a:r>
            <a:r>
              <a:rPr lang="pt-BR" sz="2200" dirty="0" err="1"/>
              <a:t>Overall_Qual</a:t>
            </a:r>
            <a:r>
              <a:rPr lang="pt-BR" sz="2200" dirty="0"/>
              <a:t> == "</a:t>
            </a:r>
            <a:r>
              <a:rPr lang="pt-BR" sz="2200" dirty="0" err="1"/>
              <a:t>Good</a:t>
            </a:r>
            <a:r>
              <a:rPr lang="pt-BR" sz="2200" dirty="0"/>
              <a:t>" | # Qualidade geral do imóvel boa</a:t>
            </a:r>
          </a:p>
          <a:p>
            <a:pPr marL="0" indent="0">
              <a:buNone/>
            </a:pPr>
            <a:r>
              <a:rPr lang="pt-BR" sz="2200" dirty="0"/>
              <a:t>           !</a:t>
            </a:r>
            <a:r>
              <a:rPr lang="pt-BR" sz="2200" dirty="0" err="1"/>
              <a:t>Total_Bsmt_SF</a:t>
            </a:r>
            <a:r>
              <a:rPr lang="pt-BR" sz="2200" dirty="0"/>
              <a:t> &gt; 2100) # Área do porão maior que 2100 (x | y)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</a:t>
            </a:r>
            <a:r>
              <a:rPr lang="pt-BR" sz="2200" dirty="0" err="1"/>
              <a:t>Overall_Qual</a:t>
            </a:r>
            <a:r>
              <a:rPr lang="pt-BR" sz="2200" dirty="0"/>
              <a:t> == "</a:t>
            </a:r>
            <a:r>
              <a:rPr lang="pt-BR" sz="2200" dirty="0" err="1"/>
              <a:t>Good</a:t>
            </a:r>
            <a:r>
              <a:rPr lang="pt-BR" sz="2200" dirty="0"/>
              <a:t>" &amp; # Qualidade do geral do imóvel boa</a:t>
            </a:r>
          </a:p>
          <a:p>
            <a:pPr marL="0" indent="0">
              <a:buNone/>
            </a:pPr>
            <a:r>
              <a:rPr lang="pt-BR" sz="2200" dirty="0"/>
              <a:t>           !</a:t>
            </a:r>
            <a:r>
              <a:rPr lang="pt-BR" sz="2200" dirty="0" err="1"/>
              <a:t>Total_Bsmt_SF</a:t>
            </a:r>
            <a:r>
              <a:rPr lang="pt-BR" sz="2200" dirty="0"/>
              <a:t> &gt; 2100) # Área do porão maior que 2100 (x &amp; !y)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2B9283-A12A-B9B5-693B-90E47360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27/10/2022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D82949-9997-71EF-6BA7-C4473E1E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A3D79B-BF59-66A2-27BD-8497A2E6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86845F5C-997E-BF0C-B7BA-C8D75A63863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024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C89E0-52FE-B275-5C1F-5FD163E9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com Operadores Lógicos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36A0-F672-8248-990C-EBBA6918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Overall_Qual</a:t>
            </a:r>
            <a:r>
              <a:rPr lang="en-US" sz="2200" dirty="0"/>
              <a:t> == "Good" |    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r>
              <a:rPr lang="en-US" sz="2200" dirty="0"/>
              <a:t> do </a:t>
            </a:r>
            <a:r>
              <a:rPr lang="en-US" sz="2200" dirty="0" err="1"/>
              <a:t>imóvel</a:t>
            </a:r>
            <a:r>
              <a:rPr lang="en-US" sz="2200" dirty="0"/>
              <a:t> boa</a:t>
            </a:r>
          </a:p>
          <a:p>
            <a:pPr marL="0" indent="0">
              <a:buNone/>
            </a:pPr>
            <a:r>
              <a:rPr lang="en-US" sz="2200" dirty="0"/>
              <a:t>         </a:t>
            </a:r>
            <a:r>
              <a:rPr lang="en-US" sz="2200" dirty="0" err="1"/>
              <a:t>Overall_Qual</a:t>
            </a:r>
            <a:r>
              <a:rPr lang="en-US" sz="2200" dirty="0"/>
              <a:t> == "</a:t>
            </a:r>
            <a:r>
              <a:rPr lang="en-US" sz="2200" dirty="0" err="1"/>
              <a:t>Very_Good</a:t>
            </a:r>
            <a:r>
              <a:rPr lang="en-US" sz="2200" dirty="0"/>
              <a:t>")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r>
              <a:rPr lang="en-US" sz="2200" dirty="0"/>
              <a:t> do </a:t>
            </a:r>
            <a:r>
              <a:rPr lang="en-US" sz="2200" dirty="0" err="1"/>
              <a:t>imóvel</a:t>
            </a:r>
            <a:r>
              <a:rPr lang="en-US" sz="2200" dirty="0"/>
              <a:t> </a:t>
            </a:r>
            <a:r>
              <a:rPr lang="en-US" sz="2200" dirty="0" err="1"/>
              <a:t>muito</a:t>
            </a:r>
            <a:r>
              <a:rPr lang="en-US" sz="2200" dirty="0"/>
              <a:t> boa (x | x)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Overall_Qual</a:t>
            </a:r>
            <a:r>
              <a:rPr lang="en-US" sz="2200" dirty="0"/>
              <a:t> == "Good" &amp;      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r>
              <a:rPr lang="en-US" sz="2200" dirty="0"/>
              <a:t> do </a:t>
            </a:r>
            <a:r>
              <a:rPr lang="en-US" sz="2200" dirty="0" err="1"/>
              <a:t>imóvel</a:t>
            </a:r>
            <a:r>
              <a:rPr lang="en-US" sz="2200" dirty="0"/>
              <a:t> boa</a:t>
            </a:r>
          </a:p>
          <a:p>
            <a:pPr marL="0" indent="0">
              <a:buNone/>
            </a:pPr>
            <a:r>
              <a:rPr lang="en-US" sz="2200" dirty="0"/>
              <a:t>           </a:t>
            </a:r>
            <a:r>
              <a:rPr lang="en-US" sz="2200" dirty="0" err="1"/>
              <a:t>Overall_Qual</a:t>
            </a:r>
            <a:r>
              <a:rPr lang="en-US" sz="2200" dirty="0"/>
              <a:t> == "</a:t>
            </a:r>
            <a:r>
              <a:rPr lang="en-US" sz="2200" dirty="0" err="1"/>
              <a:t>Very_Good</a:t>
            </a:r>
            <a:r>
              <a:rPr lang="en-US" sz="2200" dirty="0"/>
              <a:t>")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r>
              <a:rPr lang="en-US" sz="2200" dirty="0"/>
              <a:t> do </a:t>
            </a:r>
            <a:r>
              <a:rPr lang="en-US" sz="2200" dirty="0" err="1"/>
              <a:t>imóvel</a:t>
            </a:r>
            <a:r>
              <a:rPr lang="en-US" sz="2200" dirty="0"/>
              <a:t> </a:t>
            </a:r>
            <a:r>
              <a:rPr lang="en-US" sz="2200" dirty="0" err="1"/>
              <a:t>muito</a:t>
            </a:r>
            <a:r>
              <a:rPr lang="en-US" sz="2200" dirty="0"/>
              <a:t> boa (x &amp; x)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xor</a:t>
            </a:r>
            <a:r>
              <a:rPr lang="en-US" sz="2200" dirty="0"/>
              <a:t>(</a:t>
            </a:r>
            <a:r>
              <a:rPr lang="en-US" sz="2200" dirty="0" err="1"/>
              <a:t>Total_Bsmt_SF</a:t>
            </a:r>
            <a:r>
              <a:rPr lang="en-US" sz="2200" dirty="0"/>
              <a:t> &lt; 500,                 # </a:t>
            </a:r>
            <a:r>
              <a:rPr lang="en-US" sz="2200" dirty="0" err="1"/>
              <a:t>Área</a:t>
            </a:r>
            <a:r>
              <a:rPr lang="en-US" sz="2200" dirty="0"/>
              <a:t> do </a:t>
            </a:r>
            <a:r>
              <a:rPr lang="en-US" sz="2200" dirty="0" err="1"/>
              <a:t>porão</a:t>
            </a:r>
            <a:r>
              <a:rPr lang="en-US" sz="2200" dirty="0"/>
              <a:t> &lt; 500</a:t>
            </a:r>
          </a:p>
          <a:p>
            <a:pPr marL="0" indent="0">
              <a:buNone/>
            </a:pPr>
            <a:r>
              <a:rPr lang="en-US" sz="2200" dirty="0"/>
              <a:t>             </a:t>
            </a:r>
            <a:r>
              <a:rPr lang="en-US" sz="2200" dirty="0" err="1"/>
              <a:t>Overall_Qual</a:t>
            </a:r>
            <a:r>
              <a:rPr lang="en-US" sz="2200" dirty="0"/>
              <a:t>  == "</a:t>
            </a:r>
            <a:r>
              <a:rPr lang="en-US" sz="2200" dirty="0" err="1"/>
              <a:t>Very_Good</a:t>
            </a:r>
            <a:r>
              <a:rPr lang="en-US" sz="2200" dirty="0"/>
              <a:t>")) %&gt;%  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muito</a:t>
            </a:r>
            <a:r>
              <a:rPr lang="en-US" sz="2200" dirty="0"/>
              <a:t> boa (</a:t>
            </a:r>
            <a:r>
              <a:rPr lang="en-US" sz="2200" dirty="0" err="1"/>
              <a:t>xor</a:t>
            </a:r>
            <a:r>
              <a:rPr lang="en-US" sz="2200" dirty="0"/>
              <a:t>(x, y))</a:t>
            </a:r>
          </a:p>
          <a:p>
            <a:pPr marL="0" indent="0">
              <a:buNone/>
            </a:pPr>
            <a:r>
              <a:rPr lang="en-US" sz="2200" dirty="0"/>
              <a:t>  arrange(</a:t>
            </a:r>
            <a:r>
              <a:rPr lang="en-US" sz="2200" dirty="0" err="1"/>
              <a:t>Total_Bsmt_SF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xor</a:t>
            </a:r>
            <a:r>
              <a:rPr lang="en-US" sz="2200" dirty="0"/>
              <a:t>(</a:t>
            </a:r>
            <a:r>
              <a:rPr lang="en-US" sz="2200" dirty="0" err="1"/>
              <a:t>Total_Bsmt_SF</a:t>
            </a:r>
            <a:r>
              <a:rPr lang="en-US" sz="2200" dirty="0"/>
              <a:t> &lt; 500,                 # </a:t>
            </a:r>
            <a:r>
              <a:rPr lang="en-US" sz="2200" dirty="0" err="1"/>
              <a:t>Área</a:t>
            </a:r>
            <a:r>
              <a:rPr lang="en-US" sz="2200" dirty="0"/>
              <a:t> do </a:t>
            </a:r>
            <a:r>
              <a:rPr lang="en-US" sz="2200" dirty="0" err="1"/>
              <a:t>porão</a:t>
            </a:r>
            <a:r>
              <a:rPr lang="en-US" sz="2200" dirty="0"/>
              <a:t> &lt; 500</a:t>
            </a:r>
          </a:p>
          <a:p>
            <a:pPr marL="0" indent="0">
              <a:buNone/>
            </a:pPr>
            <a:r>
              <a:rPr lang="en-US" sz="2200" dirty="0"/>
              <a:t>             </a:t>
            </a:r>
            <a:r>
              <a:rPr lang="en-US" sz="2200" dirty="0" err="1"/>
              <a:t>Overall_Qual</a:t>
            </a:r>
            <a:r>
              <a:rPr lang="en-US" sz="2200" dirty="0"/>
              <a:t>  == "</a:t>
            </a:r>
            <a:r>
              <a:rPr lang="en-US" sz="2200" dirty="0" err="1"/>
              <a:t>Very_Good</a:t>
            </a:r>
            <a:r>
              <a:rPr lang="en-US" sz="2200" dirty="0"/>
              <a:t>")) %&gt;%  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muito</a:t>
            </a:r>
            <a:r>
              <a:rPr lang="en-US" sz="2200" dirty="0"/>
              <a:t> boa (</a:t>
            </a:r>
            <a:r>
              <a:rPr lang="en-US" sz="2200" dirty="0" err="1"/>
              <a:t>xor</a:t>
            </a:r>
            <a:r>
              <a:rPr lang="en-US" sz="2200" dirty="0"/>
              <a:t>(x, y))</a:t>
            </a:r>
          </a:p>
          <a:p>
            <a:pPr marL="0" indent="0">
              <a:buNone/>
            </a:pPr>
            <a:r>
              <a:rPr lang="en-US" sz="2200" dirty="0"/>
              <a:t>  arrange(desc(</a:t>
            </a:r>
            <a:r>
              <a:rPr lang="en-US" sz="2200" dirty="0" err="1"/>
              <a:t>Total_Bsmt_SF</a:t>
            </a:r>
            <a:r>
              <a:rPr lang="en-US" sz="2200" dirty="0"/>
              <a:t>))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2B9283-A12A-B9B5-693B-90E47360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27/10/2022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D82949-9997-71EF-6BA7-C4473E1E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A3D79B-BF59-66A2-27BD-8497A2E6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127650F5-2743-F757-338E-85D5F789F6C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564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C89E0-52FE-B275-5C1F-5FD163E9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(</a:t>
            </a:r>
            <a:r>
              <a:rPr lang="pt-BR" dirty="0" err="1"/>
              <a:t>Bonus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36A0-F672-8248-990C-EBBA6918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Year_Built</a:t>
            </a:r>
            <a:r>
              <a:rPr lang="en-US" sz="2200" dirty="0"/>
              <a:t> %in% c(2000, 2001, 2003))  # </a:t>
            </a:r>
            <a:r>
              <a:rPr lang="en-US" sz="2200" dirty="0" err="1"/>
              <a:t>Valores</a:t>
            </a:r>
            <a:r>
              <a:rPr lang="en-US" sz="2200" dirty="0"/>
              <a:t> </a:t>
            </a:r>
            <a:r>
              <a:rPr lang="en-US" sz="2200" dirty="0" err="1"/>
              <a:t>contidos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um </a:t>
            </a:r>
            <a:r>
              <a:rPr lang="en-US" sz="2200" dirty="0" err="1"/>
              <a:t>vetor</a:t>
            </a:r>
            <a:r>
              <a:rPr lang="en-US" sz="2200" dirty="0"/>
              <a:t> (x %in% </a:t>
            </a:r>
            <a:r>
              <a:rPr lang="en-US" sz="2200" dirty="0" err="1"/>
              <a:t>vetor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filter(!</a:t>
            </a:r>
            <a:r>
              <a:rPr lang="en-US" sz="2200" dirty="0" err="1"/>
              <a:t>Year_Built</a:t>
            </a:r>
            <a:r>
              <a:rPr lang="en-US" sz="2200" dirty="0"/>
              <a:t> %in% c(2000, 2001, 2003)) # </a:t>
            </a:r>
            <a:r>
              <a:rPr lang="en-US" sz="2200" dirty="0" err="1"/>
              <a:t>Valores</a:t>
            </a:r>
            <a:r>
              <a:rPr lang="en-US" sz="2200" dirty="0"/>
              <a:t> NÃO </a:t>
            </a:r>
            <a:r>
              <a:rPr lang="en-US" sz="2200" dirty="0" err="1"/>
              <a:t>contidos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um </a:t>
            </a:r>
            <a:r>
              <a:rPr lang="en-US" sz="2200" dirty="0" err="1"/>
              <a:t>vetor</a:t>
            </a:r>
            <a:r>
              <a:rPr lang="en-US" sz="2200" dirty="0"/>
              <a:t> (!x %in% </a:t>
            </a:r>
            <a:r>
              <a:rPr lang="en-US" sz="2200" dirty="0" err="1"/>
              <a:t>vetor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/>
              <a:t>  </a:t>
            </a:r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                                      </a:t>
            </a:r>
          </a:p>
          <a:p>
            <a:pPr marL="0" indent="0">
              <a:buNone/>
            </a:pPr>
            <a:r>
              <a:rPr lang="en-US" sz="2200" dirty="0"/>
              <a:t>  filter(between(</a:t>
            </a:r>
            <a:r>
              <a:rPr lang="en-US" sz="2200" dirty="0" err="1"/>
              <a:t>Gr_Liv_Area</a:t>
            </a:r>
            <a:r>
              <a:rPr lang="en-US" sz="2200" dirty="0"/>
              <a:t>, 2500, 3000))     # Entre (</a:t>
            </a:r>
            <a:r>
              <a:rPr lang="en-US" sz="2200" dirty="0" err="1"/>
              <a:t>intervalo</a:t>
            </a:r>
            <a:r>
              <a:rPr lang="en-US" sz="2200" dirty="0"/>
              <a:t> </a:t>
            </a:r>
            <a:r>
              <a:rPr lang="en-US" sz="2200" dirty="0" err="1"/>
              <a:t>fechado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Gr_Liv_Area</a:t>
            </a:r>
            <a:r>
              <a:rPr lang="en-US" sz="2200" dirty="0"/>
              <a:t> &gt;= 2500 &amp;</a:t>
            </a:r>
          </a:p>
          <a:p>
            <a:pPr marL="0" indent="0">
              <a:buNone/>
            </a:pPr>
            <a:r>
              <a:rPr lang="en-US" sz="2200" dirty="0"/>
              <a:t>         </a:t>
            </a:r>
            <a:r>
              <a:rPr lang="en-US" sz="2200" dirty="0" err="1"/>
              <a:t>Gr_Liv_Area</a:t>
            </a:r>
            <a:r>
              <a:rPr lang="en-US" sz="2200" dirty="0"/>
              <a:t> &lt;= 3000)                            # </a:t>
            </a:r>
            <a:r>
              <a:rPr lang="en-US" sz="2200" dirty="0" err="1"/>
              <a:t>Equivalência</a:t>
            </a:r>
            <a:r>
              <a:rPr lang="en-US" sz="2200" dirty="0"/>
              <a:t> com o anterior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filter(near(</a:t>
            </a:r>
            <a:r>
              <a:rPr lang="en-US" sz="2200" dirty="0" err="1"/>
              <a:t>Gr_Liv_Area</a:t>
            </a:r>
            <a:r>
              <a:rPr lang="en-US" sz="2200" dirty="0"/>
              <a:t>, 2750, </a:t>
            </a:r>
            <a:r>
              <a:rPr lang="en-US" sz="2200" dirty="0" err="1"/>
              <a:t>tol</a:t>
            </a:r>
            <a:r>
              <a:rPr lang="en-US" sz="2200" dirty="0"/>
              <a:t> = 250))     # </a:t>
            </a:r>
            <a:r>
              <a:rPr lang="en-US" sz="2200" dirty="0" err="1"/>
              <a:t>próximo</a:t>
            </a:r>
            <a:r>
              <a:rPr lang="en-US" sz="2200" dirty="0"/>
              <a:t> (</a:t>
            </a:r>
            <a:r>
              <a:rPr lang="en-US" sz="2200" dirty="0" err="1"/>
              <a:t>intervalo</a:t>
            </a:r>
            <a:r>
              <a:rPr lang="en-US" sz="2200" dirty="0"/>
              <a:t> </a:t>
            </a:r>
            <a:r>
              <a:rPr lang="en-US" sz="2200" dirty="0" err="1"/>
              <a:t>aberto</a:t>
            </a:r>
            <a:r>
              <a:rPr lang="en-US" sz="2200" dirty="0"/>
              <a:t>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2B9283-A12A-B9B5-693B-90E47360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27/10/2022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D82949-9997-71EF-6BA7-C4473E1E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A3D79B-BF59-66A2-27BD-8497A2E6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918565C4-E752-A740-6D75-BAD4B7F2C6C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205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C89E0-52FE-B275-5C1F-5FD163E9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(</a:t>
            </a:r>
            <a:r>
              <a:rPr lang="pt-BR" dirty="0" err="1"/>
              <a:t>Bonus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36A0-F672-8248-990C-EBBA6918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filter(near(</a:t>
            </a:r>
            <a:r>
              <a:rPr lang="en-US" sz="2200" dirty="0" err="1"/>
              <a:t>Sale_Price</a:t>
            </a:r>
            <a:r>
              <a:rPr lang="en-US" sz="2200" dirty="0"/>
              <a:t>,</a:t>
            </a:r>
          </a:p>
          <a:p>
            <a:pPr marL="0" indent="0">
              <a:buNone/>
            </a:pPr>
            <a:r>
              <a:rPr lang="en-US" sz="2200" dirty="0"/>
              <a:t>              mean(</a:t>
            </a:r>
            <a:r>
              <a:rPr lang="en-US" sz="2200" dirty="0" err="1"/>
              <a:t>Sale_Price</a:t>
            </a:r>
            <a:r>
              <a:rPr lang="en-US" sz="2200" dirty="0"/>
              <a:t>, na.rm = T), </a:t>
            </a:r>
          </a:p>
          <a:p>
            <a:pPr marL="0" indent="0">
              <a:buNone/>
            </a:pPr>
            <a:r>
              <a:rPr lang="en-US" sz="2200" dirty="0"/>
              <a:t>              </a:t>
            </a:r>
            <a:r>
              <a:rPr lang="en-US" sz="2200" dirty="0" err="1"/>
              <a:t>tol</a:t>
            </a:r>
            <a:r>
              <a:rPr lang="en-US" sz="2200" dirty="0"/>
              <a:t> = </a:t>
            </a:r>
            <a:r>
              <a:rPr lang="en-US" sz="2200" dirty="0" err="1"/>
              <a:t>sd</a:t>
            </a:r>
            <a:r>
              <a:rPr lang="en-US" sz="2200" dirty="0"/>
              <a:t>(</a:t>
            </a:r>
            <a:r>
              <a:rPr lang="en-US" sz="2200" dirty="0" err="1"/>
              <a:t>Sale_Price</a:t>
            </a:r>
            <a:r>
              <a:rPr lang="en-US" sz="2200" dirty="0"/>
              <a:t>,  na.rm = T)/sqrt(length(</a:t>
            </a:r>
            <a:r>
              <a:rPr lang="en-US" sz="2200" dirty="0" err="1"/>
              <a:t>Sale_Price</a:t>
            </a:r>
            <a:r>
              <a:rPr lang="en-US" sz="2200" dirty="0"/>
              <a:t>)) </a:t>
            </a:r>
          </a:p>
          <a:p>
            <a:pPr marL="0" indent="0">
              <a:buNone/>
            </a:pPr>
            <a:r>
              <a:rPr lang="en-US" sz="2200" dirty="0"/>
              <a:t>              )</a:t>
            </a:r>
          </a:p>
          <a:p>
            <a:pPr marL="0" indent="0">
              <a:buNone/>
            </a:pPr>
            <a:r>
              <a:rPr lang="en-US" sz="2200" dirty="0"/>
              <a:t>         ) # </a:t>
            </a:r>
            <a:r>
              <a:rPr lang="en-US" sz="2200" dirty="0" err="1"/>
              <a:t>média</a:t>
            </a:r>
            <a:r>
              <a:rPr lang="en-US" sz="2200" dirty="0"/>
              <a:t> </a:t>
            </a:r>
            <a:r>
              <a:rPr lang="en-US" sz="2200" dirty="0" err="1"/>
              <a:t>mais</a:t>
            </a:r>
            <a:r>
              <a:rPr lang="en-US" sz="2200" dirty="0"/>
              <a:t> </a:t>
            </a:r>
            <a:r>
              <a:rPr lang="en-US" sz="2200" dirty="0" err="1"/>
              <a:t>ou</a:t>
            </a:r>
            <a:r>
              <a:rPr lang="en-US" sz="2200" dirty="0"/>
              <a:t> </a:t>
            </a:r>
            <a:r>
              <a:rPr lang="en-US" sz="2200" dirty="0" err="1"/>
              <a:t>menos</a:t>
            </a:r>
            <a:r>
              <a:rPr lang="en-US" sz="2200" dirty="0"/>
              <a:t> </a:t>
            </a:r>
            <a:r>
              <a:rPr lang="en-US" sz="2200" dirty="0" err="1"/>
              <a:t>erro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str_detect</a:t>
            </a:r>
            <a:r>
              <a:rPr lang="en-US" sz="2200" dirty="0"/>
              <a:t>(</a:t>
            </a:r>
            <a:r>
              <a:rPr lang="en-US" sz="2200" dirty="0" err="1"/>
              <a:t>Overall_Qual</a:t>
            </a:r>
            <a:r>
              <a:rPr lang="en-US" sz="2200" dirty="0"/>
              <a:t>, pattern = "Good")) # </a:t>
            </a:r>
            <a:r>
              <a:rPr lang="en-US" sz="2200" dirty="0" err="1"/>
              <a:t>filtragem</a:t>
            </a:r>
            <a:r>
              <a:rPr lang="en-US" sz="2200" dirty="0"/>
              <a:t> </a:t>
            </a:r>
            <a:r>
              <a:rPr lang="en-US" sz="2200" dirty="0" err="1"/>
              <a:t>encontrando</a:t>
            </a:r>
            <a:r>
              <a:rPr lang="en-US" sz="2200" dirty="0"/>
              <a:t> um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tolower</a:t>
            </a:r>
            <a:r>
              <a:rPr lang="en-US" sz="2200" dirty="0"/>
              <a:t>("</a:t>
            </a:r>
            <a:r>
              <a:rPr lang="en-US" sz="2200" dirty="0" err="1"/>
              <a:t>gOoD</a:t>
            </a:r>
            <a:r>
              <a:rPr lang="en-US" sz="2200" dirty="0"/>
              <a:t>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str_detect</a:t>
            </a:r>
            <a:r>
              <a:rPr lang="en-US" sz="2200" dirty="0"/>
              <a:t>(</a:t>
            </a:r>
            <a:r>
              <a:rPr lang="en-US" sz="2200" dirty="0" err="1"/>
              <a:t>tolower</a:t>
            </a:r>
            <a:r>
              <a:rPr lang="en-US" sz="2200" dirty="0"/>
              <a:t>(</a:t>
            </a:r>
            <a:r>
              <a:rPr lang="en-US" sz="2200" dirty="0" err="1"/>
              <a:t>Overall_Qual</a:t>
            </a:r>
            <a:r>
              <a:rPr lang="en-US" sz="2200" dirty="0"/>
              <a:t>), pattern = "good")) # </a:t>
            </a:r>
            <a:r>
              <a:rPr lang="en-US" sz="2200" dirty="0" err="1"/>
              <a:t>filtragem</a:t>
            </a:r>
            <a:r>
              <a:rPr lang="en-US" sz="2200" dirty="0"/>
              <a:t> </a:t>
            </a:r>
            <a:r>
              <a:rPr lang="en-US" sz="2200" dirty="0" err="1"/>
              <a:t>encontrando</a:t>
            </a:r>
            <a:r>
              <a:rPr lang="en-US" sz="2200" dirty="0"/>
              <a:t> um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Overall_Qual</a:t>
            </a:r>
            <a:r>
              <a:rPr lang="en-US" sz="2200" dirty="0"/>
              <a:t> == "</a:t>
            </a:r>
            <a:r>
              <a:rPr lang="en-US" sz="2200" dirty="0" err="1"/>
              <a:t>Very_Good</a:t>
            </a:r>
            <a:r>
              <a:rPr lang="en-US" sz="2200" dirty="0"/>
              <a:t>", </a:t>
            </a:r>
          </a:p>
          <a:p>
            <a:pPr marL="0" indent="0">
              <a:buNone/>
            </a:pPr>
            <a:r>
              <a:rPr lang="en-US" sz="2200" dirty="0"/>
              <a:t>         (Foundation != "</a:t>
            </a:r>
            <a:r>
              <a:rPr lang="en-US" sz="2200" dirty="0" err="1"/>
              <a:t>PConc</a:t>
            </a:r>
            <a:r>
              <a:rPr lang="en-US" sz="2200" dirty="0"/>
              <a:t>" | </a:t>
            </a:r>
            <a:r>
              <a:rPr lang="en-US" sz="2200" dirty="0" err="1"/>
              <a:t>Garage_Cars</a:t>
            </a:r>
            <a:r>
              <a:rPr lang="en-US" sz="2200" dirty="0"/>
              <a:t> &gt; 2)) # </a:t>
            </a:r>
            <a:r>
              <a:rPr lang="en-US" sz="2200" dirty="0" err="1"/>
              <a:t>Multiplas</a:t>
            </a:r>
            <a:r>
              <a:rPr lang="en-US" sz="2200" dirty="0"/>
              <a:t> </a:t>
            </a:r>
            <a:r>
              <a:rPr lang="en-US" sz="2200" dirty="0" err="1"/>
              <a:t>condições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2B9283-A12A-B9B5-693B-90E47360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27/10/2022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D82949-9997-71EF-6BA7-C4473E1E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A3D79B-BF59-66A2-27BD-8497A2E6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1181E43A-D229-3D8C-BC19-1269B70A7B5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153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8AC7FE-FEF8-5CA5-1620-F53A05AD9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(</a:t>
            </a:r>
            <a:r>
              <a:rPr lang="pt-BR" dirty="0" err="1"/>
              <a:t>Bonus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242827-7C83-2F5D-1A38-47D1E7E75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msleep</a:t>
            </a:r>
            <a:r>
              <a:rPr lang="en-US" sz="2200" dirty="0"/>
              <a:t> |&gt; </a:t>
            </a:r>
          </a:p>
          <a:p>
            <a:pPr marL="0" indent="0">
              <a:buNone/>
            </a:pPr>
            <a:r>
              <a:rPr lang="en-US" sz="2200" dirty="0"/>
              <a:t>  filter(is.na(conservation)) # </a:t>
            </a:r>
            <a:r>
              <a:rPr lang="en-US" sz="2200" dirty="0" err="1"/>
              <a:t>filtrar</a:t>
            </a:r>
            <a:r>
              <a:rPr lang="en-US" sz="2200" dirty="0"/>
              <a:t> </a:t>
            </a:r>
            <a:r>
              <a:rPr lang="en-US" sz="2200" dirty="0" err="1"/>
              <a:t>linhas</a:t>
            </a:r>
            <a:r>
              <a:rPr lang="en-US" sz="2200" dirty="0"/>
              <a:t> </a:t>
            </a:r>
            <a:r>
              <a:rPr lang="en-US" sz="2200" dirty="0" err="1"/>
              <a:t>vazias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pt-BR" sz="2200" dirty="0" err="1"/>
              <a:t>msleep</a:t>
            </a:r>
            <a:r>
              <a:rPr lang="pt-BR" sz="2200" dirty="0"/>
              <a:t> |&gt; 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(!is.na(</a:t>
            </a:r>
            <a:r>
              <a:rPr lang="pt-BR" sz="2200" dirty="0" err="1"/>
              <a:t>conservation</a:t>
            </a:r>
            <a:r>
              <a:rPr lang="pt-BR" sz="2200" dirty="0"/>
              <a:t>)) # remove as observações com NA em uma variável</a:t>
            </a:r>
          </a:p>
          <a:p>
            <a:pPr marL="0" indent="0">
              <a:buNone/>
            </a:pPr>
            <a:endParaRPr lang="pt-BR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47D4665-46E7-D231-B789-E56154B5E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27/10/2022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E9636D-9FE6-E6AD-CA7F-79001171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91121AA-5CD0-5323-B249-1DF2D9D2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20E75D69-71F9-CDCE-65CF-318F8FD7359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8523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8AC7FE-FEF8-5CA5-1620-F53A05AD9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(</a:t>
            </a:r>
            <a:r>
              <a:rPr lang="pt-BR" dirty="0" err="1"/>
              <a:t>Bonus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242827-7C83-2F5D-1A38-47D1E7E75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1:3] %&gt;% </a:t>
            </a:r>
            <a:r>
              <a:rPr lang="en-US" sz="2200" dirty="0" err="1"/>
              <a:t>filter_all</a:t>
            </a:r>
            <a:r>
              <a:rPr lang="en-US" sz="2200" dirty="0"/>
              <a:t>(</a:t>
            </a:r>
            <a:r>
              <a:rPr lang="en-US" sz="2200" dirty="0" err="1"/>
              <a:t>any_vars</a:t>
            </a:r>
            <a:r>
              <a:rPr lang="en-US" sz="2200" dirty="0"/>
              <a:t>(. &gt; 2000)) # </a:t>
            </a:r>
            <a:r>
              <a:rPr lang="en-US" sz="2200" dirty="0" err="1"/>
              <a:t>União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[,1:3] %&gt;% </a:t>
            </a:r>
            <a:r>
              <a:rPr lang="en-US" sz="2200" dirty="0" err="1"/>
              <a:t>filter_all</a:t>
            </a:r>
            <a:r>
              <a:rPr lang="en-US" sz="2200" dirty="0"/>
              <a:t>(</a:t>
            </a:r>
            <a:r>
              <a:rPr lang="en-US" sz="2200" dirty="0" err="1"/>
              <a:t>all_vars</a:t>
            </a:r>
            <a:r>
              <a:rPr lang="en-US" sz="2200" dirty="0"/>
              <a:t>(. &gt; 2000)) # </a:t>
            </a:r>
            <a:r>
              <a:rPr lang="en-US" sz="2200" dirty="0" err="1"/>
              <a:t>Interseção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msleep</a:t>
            </a:r>
            <a:r>
              <a:rPr lang="en-US" sz="2200" dirty="0"/>
              <a:t> %&gt;% </a:t>
            </a:r>
            <a:r>
              <a:rPr lang="en-US" sz="2200" dirty="0" err="1"/>
              <a:t>filter_if</a:t>
            </a:r>
            <a:r>
              <a:rPr lang="en-US" sz="2200" dirty="0"/>
              <a:t>(</a:t>
            </a:r>
            <a:r>
              <a:rPr lang="en-US" sz="2200" dirty="0" err="1"/>
              <a:t>is.character</a:t>
            </a:r>
            <a:r>
              <a:rPr lang="en-US" sz="2200" dirty="0"/>
              <a:t>, </a:t>
            </a:r>
            <a:r>
              <a:rPr lang="en-US" sz="2200" dirty="0" err="1"/>
              <a:t>any_vars</a:t>
            </a:r>
            <a:r>
              <a:rPr lang="en-US" sz="2200" dirty="0"/>
              <a:t>(is.na(.))) # filtra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msleep</a:t>
            </a:r>
            <a:r>
              <a:rPr lang="en-US" sz="2200" dirty="0"/>
              <a:t> %&gt;% </a:t>
            </a:r>
            <a:r>
              <a:rPr lang="en-US" sz="2200" dirty="0" err="1"/>
              <a:t>filter_if</a:t>
            </a:r>
            <a:r>
              <a:rPr lang="en-US" sz="2200" dirty="0"/>
              <a:t>(</a:t>
            </a:r>
            <a:r>
              <a:rPr lang="en-US" sz="2200" dirty="0" err="1"/>
              <a:t>is.numeric</a:t>
            </a:r>
            <a:r>
              <a:rPr lang="en-US" sz="2200" dirty="0"/>
              <a:t>, </a:t>
            </a:r>
            <a:r>
              <a:rPr lang="en-US" sz="2200" dirty="0" err="1"/>
              <a:t>any_vars</a:t>
            </a:r>
            <a:r>
              <a:rPr lang="en-US" sz="2200" dirty="0"/>
              <a:t>(is.na(.))) # filtra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msleep</a:t>
            </a:r>
            <a:r>
              <a:rPr lang="en-US" sz="2200" dirty="0"/>
              <a:t> %&gt;% </a:t>
            </a:r>
            <a:r>
              <a:rPr lang="en-US" sz="2200" dirty="0" err="1"/>
              <a:t>filter_all</a:t>
            </a:r>
            <a:r>
              <a:rPr lang="en-US" sz="2200" dirty="0"/>
              <a:t>(</a:t>
            </a:r>
            <a:r>
              <a:rPr lang="en-US" sz="2200" dirty="0" err="1"/>
              <a:t>all_vars</a:t>
            </a:r>
            <a:r>
              <a:rPr lang="en-US" sz="2200" dirty="0"/>
              <a:t>(!is.na(.))) # filtra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  <a:r>
              <a:rPr lang="en-US" sz="2200" dirty="0" err="1"/>
              <a:t>filter_at</a:t>
            </a:r>
            <a:r>
              <a:rPr lang="en-US" sz="2200" dirty="0"/>
              <a:t>(1:3, </a:t>
            </a:r>
            <a:r>
              <a:rPr lang="en-US" sz="2200" dirty="0" err="1"/>
              <a:t>all_vars</a:t>
            </a:r>
            <a:r>
              <a:rPr lang="en-US" sz="2200" dirty="0"/>
              <a:t>(.&gt; 2000)) # </a:t>
            </a:r>
            <a:r>
              <a:rPr lang="pt-BR" sz="2200" dirty="0"/>
              <a:t>Interseção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filter_at</a:t>
            </a:r>
            <a:r>
              <a:rPr lang="en-US" sz="2200" dirty="0"/>
              <a:t>(vars(</a:t>
            </a:r>
            <a:r>
              <a:rPr lang="en-US" sz="2200" dirty="0" err="1"/>
              <a:t>Gr_Liv_Area</a:t>
            </a:r>
            <a:r>
              <a:rPr lang="en-US" sz="2200" dirty="0"/>
              <a:t>, </a:t>
            </a:r>
            <a:r>
              <a:rPr lang="en-US" sz="2200" dirty="0" err="1"/>
              <a:t>Year_Built</a:t>
            </a:r>
            <a:r>
              <a:rPr lang="en-US" sz="2200" dirty="0"/>
              <a:t>, </a:t>
            </a:r>
            <a:r>
              <a:rPr lang="en-US" sz="2200" dirty="0" err="1"/>
              <a:t>Year_Remod_Add</a:t>
            </a:r>
            <a:r>
              <a:rPr lang="en-US" sz="2200" dirty="0"/>
              <a:t>), </a:t>
            </a:r>
            <a:r>
              <a:rPr lang="en-US" sz="2200" dirty="0" err="1"/>
              <a:t>all_vars</a:t>
            </a:r>
            <a:r>
              <a:rPr lang="en-US" sz="2200" dirty="0"/>
              <a:t>(.&gt; 2000)) # </a:t>
            </a:r>
            <a:r>
              <a:rPr lang="en-US" sz="2200" dirty="0" err="1"/>
              <a:t>Interseção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filter_at</a:t>
            </a:r>
            <a:r>
              <a:rPr lang="en-US" sz="2200" dirty="0"/>
              <a:t>(vars(contains("Year")), </a:t>
            </a:r>
            <a:r>
              <a:rPr lang="en-US" sz="2200" dirty="0" err="1"/>
              <a:t>all_vars</a:t>
            </a:r>
            <a:r>
              <a:rPr lang="en-US" sz="2200" dirty="0"/>
              <a:t>(.&gt; 2000)) # </a:t>
            </a:r>
            <a:r>
              <a:rPr lang="en-US" sz="2200" dirty="0" err="1"/>
              <a:t>Interseção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47D4665-46E7-D231-B789-E56154B5E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27/10/2022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E9636D-9FE6-E6AD-CA7F-79001171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91121AA-5CD0-5323-B249-1DF2D9D2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0E2AEE1C-BCFA-58A1-449F-7F1A024CD3A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441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225C02F-1FDF-FDDF-D9DF-DFD62A14C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46304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5301F1E0-C35D-F923-3D0B-A96EAE7575E7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4630400" cy="71278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D06F0A87-068D-2986-670E-4C16C5D5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5011400" cy="1143000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Instalação do RStudio</a:t>
            </a:r>
            <a:endParaRPr lang="en-US" i="1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E2073BC-62C7-BD42-2A80-601056693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1E779-5629-4044-BE4D-CD761766F64A}" type="datetime1">
              <a:rPr lang="pt-BR" smtClean="0"/>
              <a:t>27/10/2022</a:t>
            </a:fld>
            <a:endParaRPr lang="en-US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993D6D9-11D2-142D-0841-B29C089F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5E27D815-CE9B-8533-7E67-D00C22A52520}"/>
              </a:ext>
            </a:extLst>
          </p:cNvPr>
          <p:cNvSpPr/>
          <p:nvPr/>
        </p:nvSpPr>
        <p:spPr>
          <a:xfrm>
            <a:off x="6555263" y="1706299"/>
            <a:ext cx="6855937" cy="8512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https://www.rstudio.com/products/rstudio/download/</a:t>
            </a:r>
            <a:endParaRPr lang="en-US" sz="2200" b="1" dirty="0">
              <a:solidFill>
                <a:schemeClr val="bg1"/>
              </a:solidFill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369D312-2A7A-EEE1-D948-278AC32888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4319" y="1690688"/>
            <a:ext cx="3468081" cy="346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ACCF6736-93D4-5C85-695B-4001BA0FE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048" y="3233692"/>
            <a:ext cx="8205300" cy="5415007"/>
          </a:xfrm>
          <a:prstGeom prst="rect">
            <a:avLst/>
          </a:prstGeom>
          <a:ln w="38100" cap="sq">
            <a:solidFill>
              <a:srgbClr val="03203D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Espaço Reservado para Rodapé 16">
            <a:extLst>
              <a:ext uri="{FF2B5EF4-FFF2-40B4-BE49-F238E27FC236}">
                <a16:creationId xmlns:a16="http://schemas.microsoft.com/office/drawing/2014/main" id="{B99C1C69-D7DA-38B6-0F0F-9DB087B26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6326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(Ordenação)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1291393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27/10/2022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26B263D0-1B14-DA2B-0DB7-0F2ACA98987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642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AC6693-DB76-4A73-D812-386E07C5F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(Ordenação)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3086B1-23F4-F7B4-0649-D8F74A420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arrange(</a:t>
            </a:r>
            <a:r>
              <a:rPr lang="en-US" sz="2200" dirty="0" err="1"/>
              <a:t>Gr_Liv_Area</a:t>
            </a:r>
            <a:r>
              <a:rPr lang="en-US" sz="2200" dirty="0"/>
              <a:t>) # </a:t>
            </a:r>
            <a:r>
              <a:rPr lang="en-US" sz="2200" dirty="0" err="1"/>
              <a:t>crescente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arrange(desc(</a:t>
            </a:r>
            <a:r>
              <a:rPr lang="en-US" sz="2200" dirty="0" err="1"/>
              <a:t>Gr_Liv_Area</a:t>
            </a:r>
            <a:r>
              <a:rPr lang="en-US" sz="2200" dirty="0"/>
              <a:t>)) # </a:t>
            </a:r>
            <a:r>
              <a:rPr lang="en-US" sz="2200" dirty="0" err="1"/>
              <a:t>decrescente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arrange(</a:t>
            </a:r>
            <a:r>
              <a:rPr lang="en-US" sz="2200" dirty="0" err="1"/>
              <a:t>Year_Built</a:t>
            </a:r>
            <a:r>
              <a:rPr lang="en-US" sz="2200" dirty="0"/>
              <a:t>, </a:t>
            </a:r>
            <a:r>
              <a:rPr lang="en-US" sz="2200" dirty="0" err="1"/>
              <a:t>Year_Remod_Add</a:t>
            </a:r>
            <a:r>
              <a:rPr lang="en-US" sz="2200" dirty="0"/>
              <a:t>) # </a:t>
            </a:r>
            <a:r>
              <a:rPr lang="en-US" sz="2200" dirty="0" err="1"/>
              <a:t>crescente</a:t>
            </a:r>
            <a:r>
              <a:rPr lang="en-US" sz="2200" dirty="0"/>
              <a:t> com </a:t>
            </a:r>
            <a:r>
              <a:rPr lang="en-US" sz="2200" dirty="0" err="1"/>
              <a:t>duas</a:t>
            </a:r>
            <a:r>
              <a:rPr lang="en-US" sz="2200" dirty="0"/>
              <a:t>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arrange(</a:t>
            </a:r>
            <a:r>
              <a:rPr lang="en-US" sz="2200" dirty="0" err="1"/>
              <a:t>Year_Built</a:t>
            </a:r>
            <a:r>
              <a:rPr lang="en-US" sz="2200" dirty="0"/>
              <a:t>, desc(</a:t>
            </a:r>
            <a:r>
              <a:rPr lang="en-US" sz="2200" dirty="0" err="1"/>
              <a:t>Year_Remod_Add</a:t>
            </a:r>
            <a:r>
              <a:rPr lang="en-US" sz="2200" dirty="0"/>
              <a:t>)) # </a:t>
            </a:r>
            <a:r>
              <a:rPr lang="en-US" sz="2200" dirty="0" err="1"/>
              <a:t>crescente</a:t>
            </a:r>
            <a:r>
              <a:rPr lang="en-US" sz="2200" dirty="0"/>
              <a:t> e </a:t>
            </a:r>
            <a:r>
              <a:rPr lang="en-US" sz="2200" dirty="0" err="1"/>
              <a:t>decrescente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group_by</a:t>
            </a:r>
            <a:r>
              <a:rPr lang="en-US" sz="2200" dirty="0"/>
              <a:t>(</a:t>
            </a:r>
            <a:r>
              <a:rPr lang="en-US" sz="2200" dirty="0" err="1"/>
              <a:t>cyl</a:t>
            </a:r>
            <a:r>
              <a:rPr lang="en-US" sz="2200" dirty="0"/>
              <a:t>) %&gt;% # </a:t>
            </a:r>
            <a:r>
              <a:rPr lang="en-US" sz="2200" dirty="0" err="1"/>
              <a:t>Agrupa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cilindradas</a:t>
            </a:r>
            <a:r>
              <a:rPr lang="en-US" sz="2200" dirty="0"/>
              <a:t> e </a:t>
            </a:r>
            <a:r>
              <a:rPr lang="en-US" sz="2200" dirty="0" err="1"/>
              <a:t>organiza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  arrange(desc(mpg)) %&gt;% </a:t>
            </a:r>
            <a:r>
              <a:rPr lang="en-US" sz="2200" dirty="0" err="1"/>
              <a:t>data.frame</a:t>
            </a:r>
            <a:r>
              <a:rPr lang="en-US" sz="2200" dirty="0"/>
              <a:t>()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181068-8950-20BA-0AFF-C8EEA7056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27/10/2022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228B79-F82D-F165-4956-E7AA13AA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6A605B-EC8C-7961-C3DE-F09FAF344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4" descr="A Grammar of Data Manipulation • dplyr">
            <a:extLst>
              <a:ext uri="{FF2B5EF4-FFF2-40B4-BE49-F238E27FC236}">
                <a16:creationId xmlns:a16="http://schemas.microsoft.com/office/drawing/2014/main" id="{A981F399-FDF6-B195-C9FF-1ABD13DE822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6723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(Partição)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0503499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27/10/2022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A5CFE5CD-7019-6C6F-F198-61ACB6075E5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3629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AC6693-DB76-4A73-D812-386E07C5F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(Partição)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3086B1-23F4-F7B4-0649-D8F74A420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</a:t>
            </a:r>
            <a:r>
              <a:rPr lang="pt-BR" sz="2200" dirty="0"/>
              <a:t>(1:5) # retorna uma sequência de observações 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</a:t>
            </a:r>
            <a:r>
              <a:rPr lang="pt-BR" sz="2200" dirty="0"/>
              <a:t>(-(1:20)) # retorna uma sequência de observações complementar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</a:t>
            </a:r>
            <a:r>
              <a:rPr lang="pt-BR" sz="2200" dirty="0"/>
              <a:t>(20:n()) # retorna uma sequência de observações de x até o total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slice_head</a:t>
            </a:r>
            <a:r>
              <a:rPr lang="pt-BR" sz="2200" dirty="0"/>
              <a:t>(n = 5) # retorna as n primeiras observações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slice_tail</a:t>
            </a:r>
            <a:r>
              <a:rPr lang="pt-BR" sz="2200" dirty="0"/>
              <a:t>(n = 5) # retorna as n últimas observações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slice_min</a:t>
            </a:r>
            <a:r>
              <a:rPr lang="pt-BR" sz="2200" dirty="0"/>
              <a:t>(</a:t>
            </a:r>
            <a:r>
              <a:rPr lang="pt-BR" sz="2200" dirty="0" err="1"/>
              <a:t>mpg</a:t>
            </a:r>
            <a:r>
              <a:rPr lang="pt-BR" sz="2200" dirty="0"/>
              <a:t>, n = 5) # retorna as n menores observações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slice_max</a:t>
            </a:r>
            <a:r>
              <a:rPr lang="pt-BR" sz="2200" dirty="0"/>
              <a:t>(</a:t>
            </a:r>
            <a:r>
              <a:rPr lang="pt-BR" sz="2200" dirty="0" err="1"/>
              <a:t>mpg</a:t>
            </a:r>
            <a:r>
              <a:rPr lang="pt-BR" sz="2200" dirty="0"/>
              <a:t>, n = 5) # retorna as n maiores observações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slice_sample</a:t>
            </a:r>
            <a:r>
              <a:rPr lang="pt-BR" sz="2200" dirty="0"/>
              <a:t>(n = 5) # retorna uma amostra aleatória de tamanho n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slice_sample</a:t>
            </a:r>
            <a:r>
              <a:rPr lang="pt-BR" sz="2200" dirty="0"/>
              <a:t>(n = 5, </a:t>
            </a:r>
            <a:r>
              <a:rPr lang="pt-BR" sz="2200" dirty="0" err="1"/>
              <a:t>replace</a:t>
            </a:r>
            <a:r>
              <a:rPr lang="pt-BR" sz="2200" dirty="0"/>
              <a:t> = TRUE) # retorna uma amostra aleatória de tamanho n com reposição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181068-8950-20BA-0AFF-C8EEA7056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27/10/2022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228B79-F82D-F165-4956-E7AA13AA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6A605B-EC8C-7961-C3DE-F09FAF344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4" descr="A Grammar of Data Manipulation • dplyr">
            <a:extLst>
              <a:ext uri="{FF2B5EF4-FFF2-40B4-BE49-F238E27FC236}">
                <a16:creationId xmlns:a16="http://schemas.microsoft.com/office/drawing/2014/main" id="{A981F399-FDF6-B195-C9FF-1ABD13DE822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569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(Amostragem)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0877845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27/10/2022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E5E08774-8CC7-4A0C-A9AE-66D559BFA03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171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AC6693-DB76-4A73-D812-386E07C5F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(Amostragem)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3086B1-23F4-F7B4-0649-D8F74A420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sample_frac</a:t>
            </a:r>
            <a:r>
              <a:rPr lang="pt-BR" sz="2200" dirty="0"/>
              <a:t>() # embaralha todo conjunto de dados</a:t>
            </a:r>
          </a:p>
          <a:p>
            <a:pPr marL="0" indent="0">
              <a:buFont typeface="Arial" pitchFamily="34" charset="0"/>
              <a:buNone/>
            </a:pPr>
            <a:endParaRPr lang="pt-BR" sz="2200" dirty="0"/>
          </a:p>
          <a:p>
            <a:pPr marL="0" indent="0">
              <a:buFont typeface="Arial" pitchFamily="34" charset="0"/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sample_frac</a:t>
            </a:r>
            <a:r>
              <a:rPr lang="pt-BR" sz="2200" dirty="0"/>
              <a:t>(.2) # retorna uma fração de observações aleatórias</a:t>
            </a:r>
          </a:p>
          <a:p>
            <a:pPr marL="0" indent="0">
              <a:buFont typeface="Arial" pitchFamily="34" charset="0"/>
              <a:buNone/>
            </a:pPr>
            <a:endParaRPr lang="pt-BR" sz="2200" dirty="0"/>
          </a:p>
          <a:p>
            <a:pPr marL="0" indent="0">
              <a:buFont typeface="Arial" pitchFamily="34" charset="0"/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sample_n</a:t>
            </a:r>
            <a:r>
              <a:rPr lang="pt-BR" sz="2200" dirty="0"/>
              <a:t>(10) # retorna uma amostra aleatória de tamanho n</a:t>
            </a:r>
          </a:p>
          <a:p>
            <a:pPr marL="0" indent="0">
              <a:buFont typeface="Arial" pitchFamily="34" charset="0"/>
              <a:buNone/>
            </a:pPr>
            <a:endParaRPr lang="pt-BR" sz="2200" dirty="0"/>
          </a:p>
          <a:p>
            <a:pPr marL="0" indent="0">
              <a:buFont typeface="Arial" pitchFamily="34" charset="0"/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</a:p>
          <a:p>
            <a:pPr marL="0" indent="0">
              <a:buFont typeface="Arial" pitchFamily="34" charset="0"/>
              <a:buNone/>
            </a:pPr>
            <a:r>
              <a:rPr lang="pt-BR" sz="2200" dirty="0"/>
              <a:t>  </a:t>
            </a:r>
            <a:r>
              <a:rPr lang="pt-BR" sz="2200" dirty="0" err="1"/>
              <a:t>sample_n</a:t>
            </a:r>
            <a:r>
              <a:rPr lang="pt-BR" sz="2200" dirty="0"/>
              <a:t>(50, </a:t>
            </a:r>
            <a:r>
              <a:rPr lang="pt-BR" sz="2200" dirty="0" err="1"/>
              <a:t>replace</a:t>
            </a:r>
            <a:r>
              <a:rPr lang="pt-BR" sz="2200" dirty="0"/>
              <a:t> = T) # retorna uma amostra aleatória de tamanho n com reposição</a:t>
            </a:r>
          </a:p>
          <a:p>
            <a:pPr marL="0" indent="0">
              <a:buFont typeface="Arial" pitchFamily="34" charset="0"/>
              <a:buNone/>
            </a:pPr>
            <a:endParaRPr lang="pt-BR" sz="2200" dirty="0"/>
          </a:p>
          <a:p>
            <a:pPr marL="0" indent="0">
              <a:buFont typeface="Arial" pitchFamily="34" charset="0"/>
              <a:buNone/>
            </a:pPr>
            <a:r>
              <a:rPr lang="pt-BR" sz="2200" dirty="0" err="1"/>
              <a:t>iris</a:t>
            </a:r>
            <a:r>
              <a:rPr lang="pt-BR" sz="2200" dirty="0"/>
              <a:t> %&gt;% </a:t>
            </a:r>
            <a:r>
              <a:rPr lang="pt-BR" sz="2200" dirty="0" err="1"/>
              <a:t>group_by</a:t>
            </a:r>
            <a:r>
              <a:rPr lang="pt-BR" sz="2200" dirty="0"/>
              <a:t>(</a:t>
            </a:r>
            <a:r>
              <a:rPr lang="pt-BR" sz="2200" dirty="0" err="1"/>
              <a:t>Species</a:t>
            </a:r>
            <a:r>
              <a:rPr lang="pt-BR" sz="2200" dirty="0"/>
              <a:t>) %&gt;% </a:t>
            </a:r>
          </a:p>
          <a:p>
            <a:pPr marL="0" indent="0">
              <a:buFont typeface="Arial" pitchFamily="34" charset="0"/>
              <a:buNone/>
            </a:pPr>
            <a:r>
              <a:rPr lang="pt-BR" sz="2200" dirty="0"/>
              <a:t>  </a:t>
            </a:r>
            <a:r>
              <a:rPr lang="pt-BR" sz="2200" dirty="0" err="1"/>
              <a:t>sample_frac</a:t>
            </a:r>
            <a:r>
              <a:rPr lang="pt-BR" sz="2200" dirty="0"/>
              <a:t>(.1) # retorna uma fração de observações aleatórias dentro de grupos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181068-8950-20BA-0AFF-C8EEA7056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27/10/2022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228B79-F82D-F165-4956-E7AA13AA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6A605B-EC8C-7961-C3DE-F09FAF344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Picture 4" descr="A Grammar of Data Manipulation • dplyr">
            <a:extLst>
              <a:ext uri="{FF2B5EF4-FFF2-40B4-BE49-F238E27FC236}">
                <a16:creationId xmlns:a16="http://schemas.microsoft.com/office/drawing/2014/main" id="{A981F399-FDF6-B195-C9FF-1ABD13DE822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6936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(Criar ou Modificar Variáveis)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442596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27/10/2022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61F21F5A-E86F-AE51-35BF-5F8F9202625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530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07A620-CF33-DB3E-769C-2A13F14A2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(Criar ou Modificar Variáveis)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1F1791-F17B-46E9-1320-37052FDCC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-c(1:3)] |&gt;</a:t>
            </a:r>
          </a:p>
          <a:p>
            <a:pPr marL="0" indent="0">
              <a:buNone/>
            </a:pPr>
            <a:r>
              <a:rPr lang="en-US" sz="2200" dirty="0"/>
              <a:t>  mutate(</a:t>
            </a:r>
            <a:r>
              <a:rPr lang="en-US" sz="2200" dirty="0" err="1"/>
              <a:t>Price_by_Area</a:t>
            </a:r>
            <a:r>
              <a:rPr lang="en-US" sz="2200" dirty="0"/>
              <a:t> = </a:t>
            </a:r>
            <a:r>
              <a:rPr lang="en-US" sz="2200" dirty="0" err="1"/>
              <a:t>Sale_Price</a:t>
            </a:r>
            <a:r>
              <a:rPr lang="en-US" sz="2200" dirty="0"/>
              <a:t>/</a:t>
            </a:r>
            <a:r>
              <a:rPr lang="en-US" sz="2200" dirty="0" err="1"/>
              <a:t>Lot_Area</a:t>
            </a:r>
            <a:r>
              <a:rPr lang="en-US" sz="2200" dirty="0"/>
              <a:t>,</a:t>
            </a:r>
          </a:p>
          <a:p>
            <a:pPr marL="0" indent="0">
              <a:buNone/>
            </a:pPr>
            <a:r>
              <a:rPr lang="en-US" sz="2200" dirty="0"/>
              <a:t>         .keep = "all") # used, unused, none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-c(1:3)] |&gt;</a:t>
            </a:r>
          </a:p>
          <a:p>
            <a:pPr marL="0" indent="0">
              <a:buNone/>
            </a:pPr>
            <a:r>
              <a:rPr lang="en-US" sz="2200" dirty="0"/>
              <a:t>  mutate(</a:t>
            </a:r>
            <a:r>
              <a:rPr lang="en-US" sz="2200" dirty="0" err="1"/>
              <a:t>Sale_Price</a:t>
            </a:r>
            <a:r>
              <a:rPr lang="en-US" sz="2200" dirty="0"/>
              <a:t> = </a:t>
            </a:r>
            <a:r>
              <a:rPr lang="en-US" sz="2200" dirty="0" err="1"/>
              <a:t>Sale_Price</a:t>
            </a:r>
            <a:r>
              <a:rPr lang="en-US" sz="2200" dirty="0"/>
              <a:t>/1000,</a:t>
            </a:r>
          </a:p>
          <a:p>
            <a:pPr marL="0" indent="0">
              <a:buNone/>
            </a:pPr>
            <a:r>
              <a:rPr lang="en-US" sz="2200" dirty="0"/>
              <a:t>         .keep = "unused") # used, unused, none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-c(1:3)] |&gt;</a:t>
            </a:r>
          </a:p>
          <a:p>
            <a:pPr marL="0" indent="0">
              <a:buNone/>
            </a:pPr>
            <a:r>
              <a:rPr lang="en-US" sz="2200" dirty="0"/>
              <a:t>  mutate(</a:t>
            </a:r>
            <a:r>
              <a:rPr lang="en-US" sz="2200" dirty="0" err="1"/>
              <a:t>Garage_Cars</a:t>
            </a:r>
            <a:r>
              <a:rPr lang="en-US" sz="2200" dirty="0"/>
              <a:t> = </a:t>
            </a:r>
            <a:r>
              <a:rPr lang="en-US" sz="2200" dirty="0" err="1"/>
              <a:t>as_factor</a:t>
            </a:r>
            <a:r>
              <a:rPr lang="en-US" sz="2200" dirty="0"/>
              <a:t>(</a:t>
            </a:r>
            <a:r>
              <a:rPr lang="en-US" sz="2200" dirty="0" err="1"/>
              <a:t>Garage_Cars</a:t>
            </a:r>
            <a:r>
              <a:rPr lang="en-US" sz="2200" dirty="0"/>
              <a:t>)) # </a:t>
            </a:r>
            <a:r>
              <a:rPr lang="en-US" sz="2200" dirty="0" err="1"/>
              <a:t>as_factor</a:t>
            </a:r>
            <a:r>
              <a:rPr lang="en-US" sz="2200" dirty="0"/>
              <a:t>(x)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2:3] |&gt;</a:t>
            </a:r>
          </a:p>
          <a:p>
            <a:pPr marL="0" indent="0">
              <a:buNone/>
            </a:pPr>
            <a:r>
              <a:rPr lang="en-US" sz="2200" dirty="0"/>
              <a:t>  mutate(</a:t>
            </a:r>
            <a:r>
              <a:rPr lang="en-US" sz="2200" dirty="0" err="1"/>
              <a:t>Mean_Year</a:t>
            </a:r>
            <a:r>
              <a:rPr lang="en-US" sz="2200" dirty="0"/>
              <a:t> = mean(c(</a:t>
            </a:r>
            <a:r>
              <a:rPr lang="en-US" sz="2200" dirty="0" err="1"/>
              <a:t>Year_Built</a:t>
            </a:r>
            <a:r>
              <a:rPr lang="en-US" sz="2200" dirty="0"/>
              <a:t>, </a:t>
            </a:r>
            <a:r>
              <a:rPr lang="en-US" sz="2200" dirty="0" err="1"/>
              <a:t>Year_Remod_Add</a:t>
            </a:r>
            <a:r>
              <a:rPr lang="en-US" sz="2200" dirty="0"/>
              <a:t>))) # mean(x, y)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-c(1:3)] |&gt; </a:t>
            </a:r>
          </a:p>
          <a:p>
            <a:pPr marL="0" indent="0">
              <a:buNone/>
            </a:pPr>
            <a:r>
              <a:rPr lang="en-US" sz="2200" dirty="0"/>
              <a:t>  mutate(</a:t>
            </a:r>
            <a:r>
              <a:rPr lang="en-US" sz="2200" dirty="0" err="1"/>
              <a:t>Good_Garage</a:t>
            </a:r>
            <a:r>
              <a:rPr lang="en-US" sz="2200" dirty="0"/>
              <a:t> = </a:t>
            </a:r>
          </a:p>
          <a:p>
            <a:pPr marL="0" indent="0">
              <a:buNone/>
            </a:pPr>
            <a:r>
              <a:rPr lang="en-US" sz="2200" dirty="0"/>
              <a:t>           </a:t>
            </a:r>
            <a:r>
              <a:rPr lang="en-US" sz="2200" dirty="0" err="1"/>
              <a:t>ifelse</a:t>
            </a:r>
            <a:r>
              <a:rPr lang="en-US" sz="2200" dirty="0"/>
              <a:t>(</a:t>
            </a:r>
            <a:r>
              <a:rPr lang="en-US" sz="2200" dirty="0" err="1"/>
              <a:t>Garage_Cars</a:t>
            </a:r>
            <a:r>
              <a:rPr lang="en-US" sz="2200" dirty="0"/>
              <a:t> &gt; 1, </a:t>
            </a:r>
            <a:r>
              <a:rPr lang="en-US" sz="2200" dirty="0" err="1"/>
              <a:t>Garage_Cars</a:t>
            </a:r>
            <a:r>
              <a:rPr lang="en-US" sz="2200" dirty="0"/>
              <a:t>, "No"), # </a:t>
            </a:r>
            <a:r>
              <a:rPr lang="en-US" sz="2200" dirty="0" err="1"/>
              <a:t>ifelse</a:t>
            </a:r>
            <a:r>
              <a:rPr lang="en-US" sz="2200" dirty="0"/>
              <a:t>(condition, a, b) </a:t>
            </a:r>
          </a:p>
          <a:p>
            <a:pPr marL="0" indent="0">
              <a:buNone/>
            </a:pPr>
            <a:r>
              <a:rPr lang="en-US" sz="2200" dirty="0"/>
              <a:t>         .after = "</a:t>
            </a:r>
            <a:r>
              <a:rPr lang="en-US" sz="2200" dirty="0" err="1"/>
              <a:t>Garage_Cars</a:t>
            </a:r>
            <a:r>
              <a:rPr lang="en-US" sz="2200" dirty="0"/>
              <a:t>" )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9EBE2F-00AF-6F57-B581-EC490143F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27/10/2022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C421E3F-DF3A-DBAD-6D96-958734F4A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B2FE808-F90B-E566-0321-A56BDD6D3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21C464B0-64F1-034E-91F2-F11058725D2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1466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9777F5-1650-AC35-42C4-5EB30EA63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(Criar ou Modificar Variáveis)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356A88-DAA5-8E0C-238E-729BB74A7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|&gt;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mutate_all</a:t>
            </a:r>
            <a:r>
              <a:rPr lang="pt-BR" sz="2200" dirty="0"/>
              <a:t>(</a:t>
            </a:r>
            <a:r>
              <a:rPr lang="pt-BR" sz="2200" dirty="0" err="1"/>
              <a:t>tolower</a:t>
            </a:r>
            <a:r>
              <a:rPr lang="pt-BR" sz="2200" dirty="0"/>
              <a:t>) # aplica uma função em todas as colunas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|&gt;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mutate_if</a:t>
            </a:r>
            <a:r>
              <a:rPr lang="pt-BR" sz="2200" dirty="0"/>
              <a:t>(</a:t>
            </a:r>
            <a:r>
              <a:rPr lang="pt-BR" sz="2200" dirty="0" err="1"/>
              <a:t>is.numeric</a:t>
            </a:r>
            <a:r>
              <a:rPr lang="pt-BR" sz="2200" dirty="0"/>
              <a:t>, </a:t>
            </a:r>
            <a:r>
              <a:rPr lang="pt-BR" sz="2200" dirty="0" err="1"/>
              <a:t>scale</a:t>
            </a:r>
            <a:r>
              <a:rPr lang="pt-BR" sz="2200" dirty="0"/>
              <a:t>) # aplica uma função nas variáveis que atendem uma condição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|&gt;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mutate_at</a:t>
            </a:r>
            <a:r>
              <a:rPr lang="pt-BR" sz="2200" dirty="0"/>
              <a:t>(c("</a:t>
            </a:r>
            <a:r>
              <a:rPr lang="pt-BR" sz="2200" dirty="0" err="1"/>
              <a:t>Year_Built</a:t>
            </a:r>
            <a:r>
              <a:rPr lang="pt-BR" sz="2200" dirty="0"/>
              <a:t>", "</a:t>
            </a:r>
            <a:r>
              <a:rPr lang="pt-BR" sz="2200" dirty="0" err="1"/>
              <a:t>Year_Remod_Add</a:t>
            </a:r>
            <a:r>
              <a:rPr lang="pt-BR" sz="2200" dirty="0"/>
              <a:t>"), </a:t>
            </a:r>
          </a:p>
          <a:p>
            <a:pPr marL="0" indent="0">
              <a:buNone/>
            </a:pPr>
            <a:r>
              <a:rPr lang="pt-BR" sz="2200" dirty="0"/>
              <a:t>            </a:t>
            </a:r>
            <a:r>
              <a:rPr lang="pt-BR" sz="2200" dirty="0" err="1"/>
              <a:t>scale</a:t>
            </a:r>
            <a:r>
              <a:rPr lang="pt-BR" sz="2200" dirty="0"/>
              <a:t>) # aplica uma função nas variáveis especificadas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[, 1:3]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mutate_at</a:t>
            </a:r>
            <a:r>
              <a:rPr lang="pt-BR" sz="2200" dirty="0"/>
              <a:t>(</a:t>
            </a:r>
          </a:p>
          <a:p>
            <a:pPr marL="0" indent="0">
              <a:buNone/>
            </a:pPr>
            <a:r>
              <a:rPr lang="pt-BR" sz="2200" dirty="0"/>
              <a:t>    vars(</a:t>
            </a:r>
            <a:r>
              <a:rPr lang="pt-BR" sz="2200" dirty="0" err="1"/>
              <a:t>contains</a:t>
            </a:r>
            <a:r>
              <a:rPr lang="pt-BR" sz="2200" dirty="0"/>
              <a:t>("Year")), ~(./10)) # nas variáveis que contem um termo especificado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 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mutate_if</a:t>
            </a:r>
            <a:r>
              <a:rPr lang="pt-BR" sz="2200" dirty="0"/>
              <a:t>(</a:t>
            </a:r>
            <a:r>
              <a:rPr lang="pt-BR" sz="2200" dirty="0" err="1"/>
              <a:t>is.numeric</a:t>
            </a:r>
            <a:r>
              <a:rPr lang="pt-BR" sz="2200" dirty="0"/>
              <a:t>, </a:t>
            </a:r>
          </a:p>
          <a:p>
            <a:pPr marL="0" indent="0">
              <a:buNone/>
            </a:pPr>
            <a:r>
              <a:rPr lang="pt-BR" sz="2200" dirty="0"/>
              <a:t>            </a:t>
            </a:r>
            <a:r>
              <a:rPr lang="pt-BR" sz="2200" dirty="0" err="1"/>
              <a:t>list</a:t>
            </a:r>
            <a:r>
              <a:rPr lang="pt-BR" sz="2200" dirty="0"/>
              <a:t>(log = log10)) # adiciona o nome log nas novas variáveis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EB91E46-0F89-80A8-D936-28C413CAD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27/10/2022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D42228-1241-5593-741F-77AD3C23D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E871CDE-2579-2A89-92BF-07734908A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82CBD0D5-1EF3-5DB5-6FE9-A83CA9CB670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7512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(Selecionar Variáveis)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2798968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27/10/2022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64325BB1-2449-7003-57AD-A119C41868B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750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855493-93C9-E394-4C71-D41F481A4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Criação de um Projeto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CD015B0-6BFA-6322-FF92-4420F82B3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2347912"/>
            <a:ext cx="5819775" cy="5591175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A482C8-E89F-2BD6-1ACE-7D7471207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27/10/2022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CDAD56-5BC4-DCC9-BFB0-FE9DBB87B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DC9D6B-62E5-1F50-FD97-0C6CA683F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E3A7590-E5E5-9551-F5E0-670895546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845" y="2733675"/>
            <a:ext cx="66579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455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C4096B-D683-31D6-E61B-0143FE29D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(Selecionar Variáveis)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2DD685-CC49-F86E-0FFE-3C673BE5F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select(where(</a:t>
            </a:r>
            <a:r>
              <a:rPr lang="en-US" sz="2200" dirty="0" err="1"/>
              <a:t>is.numeric</a:t>
            </a:r>
            <a:r>
              <a:rPr lang="en-US" sz="2200" dirty="0"/>
              <a:t>)) # </a:t>
            </a:r>
            <a:r>
              <a:rPr lang="en-US" sz="2200" dirty="0" err="1"/>
              <a:t>seleciona</a:t>
            </a:r>
            <a:r>
              <a:rPr lang="en-US" sz="2200" dirty="0"/>
              <a:t> </a:t>
            </a:r>
            <a:r>
              <a:rPr lang="en-US" sz="2200" dirty="0" err="1"/>
              <a:t>onde</a:t>
            </a:r>
            <a:r>
              <a:rPr lang="en-US" sz="2200" dirty="0"/>
              <a:t> a </a:t>
            </a:r>
            <a:r>
              <a:rPr lang="en-US" sz="2200" dirty="0" err="1"/>
              <a:t>condiçãos</a:t>
            </a:r>
            <a:r>
              <a:rPr lang="en-US" sz="2200" dirty="0"/>
              <a:t> for </a:t>
            </a:r>
            <a:r>
              <a:rPr lang="en-US" sz="2200" dirty="0" err="1"/>
              <a:t>satisfeita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  <a:r>
              <a:rPr lang="en-US" sz="2200" dirty="0" err="1"/>
              <a:t>select_if</a:t>
            </a:r>
            <a:r>
              <a:rPr lang="en-US" sz="2200" dirty="0"/>
              <a:t>(</a:t>
            </a:r>
            <a:r>
              <a:rPr lang="en-US" sz="2200" dirty="0" err="1"/>
              <a:t>is.numeric</a:t>
            </a:r>
            <a:r>
              <a:rPr lang="en-US" sz="2200" dirty="0"/>
              <a:t>) # </a:t>
            </a:r>
            <a:r>
              <a:rPr lang="en-US" sz="2200" dirty="0" err="1"/>
              <a:t>seleciona</a:t>
            </a:r>
            <a:r>
              <a:rPr lang="en-US" sz="2200" dirty="0"/>
              <a:t> se </a:t>
            </a:r>
            <a:r>
              <a:rPr lang="en-US" sz="2200" dirty="0" err="1"/>
              <a:t>condição</a:t>
            </a:r>
            <a:r>
              <a:rPr lang="en-US" sz="2200" dirty="0"/>
              <a:t> for </a:t>
            </a:r>
            <a:r>
              <a:rPr lang="en-US" sz="2200" dirty="0" err="1"/>
              <a:t>satisfeita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select(contains("Area")) # </a:t>
            </a:r>
            <a:r>
              <a:rPr lang="en-US" sz="2200" dirty="0" err="1"/>
              <a:t>seleciona</a:t>
            </a:r>
            <a:r>
              <a:rPr lang="en-US" sz="2200" dirty="0"/>
              <a:t> a </a:t>
            </a:r>
            <a:r>
              <a:rPr lang="en-US" sz="2200" dirty="0" err="1"/>
              <a:t>variável</a:t>
            </a:r>
            <a:r>
              <a:rPr lang="en-US" sz="2200" dirty="0"/>
              <a:t> que </a:t>
            </a:r>
            <a:r>
              <a:rPr lang="en-US" sz="2200" dirty="0" err="1"/>
              <a:t>contém</a:t>
            </a:r>
            <a:r>
              <a:rPr lang="en-US" sz="2200" dirty="0"/>
              <a:t> um </a:t>
            </a:r>
            <a:r>
              <a:rPr lang="en-US" sz="2200" dirty="0" err="1"/>
              <a:t>determinado</a:t>
            </a:r>
            <a:r>
              <a:rPr lang="en-US" sz="2200" dirty="0"/>
              <a:t> </a:t>
            </a:r>
            <a:r>
              <a:rPr lang="en-US" sz="2200" dirty="0" err="1"/>
              <a:t>termo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select(</a:t>
            </a:r>
            <a:r>
              <a:rPr lang="en-US" sz="2200" dirty="0" err="1"/>
              <a:t>Gr_Liv_Area:Year_Remod_Add</a:t>
            </a:r>
            <a:r>
              <a:rPr lang="en-US" sz="2200" dirty="0"/>
              <a:t>) # </a:t>
            </a:r>
            <a:r>
              <a:rPr lang="en-US" sz="2200" dirty="0" err="1"/>
              <a:t>seleciona</a:t>
            </a:r>
            <a:r>
              <a:rPr lang="en-US" sz="2200" dirty="0"/>
              <a:t> um </a:t>
            </a:r>
            <a:r>
              <a:rPr lang="en-US" sz="2200" dirty="0" err="1"/>
              <a:t>intervalo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select(1:3) # </a:t>
            </a:r>
            <a:r>
              <a:rPr lang="en-US" sz="2200" dirty="0" err="1"/>
              <a:t>seleciona</a:t>
            </a:r>
            <a:r>
              <a:rPr lang="en-US" sz="2200" dirty="0"/>
              <a:t> um </a:t>
            </a:r>
            <a:r>
              <a:rPr lang="en-US" sz="2200" dirty="0" err="1"/>
              <a:t>intervalo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select(!(</a:t>
            </a:r>
            <a:r>
              <a:rPr lang="en-US" sz="2200" dirty="0" err="1"/>
              <a:t>Gr_Liv_Area:Year_Remod_Add</a:t>
            </a:r>
            <a:r>
              <a:rPr lang="en-US" sz="2200" dirty="0"/>
              <a:t>)) # </a:t>
            </a:r>
            <a:r>
              <a:rPr lang="en-US" sz="2200" dirty="0" err="1"/>
              <a:t>seleciona</a:t>
            </a:r>
            <a:r>
              <a:rPr lang="en-US" sz="2200" dirty="0"/>
              <a:t> </a:t>
            </a:r>
            <a:r>
              <a:rPr lang="en-US" sz="2200" dirty="0" err="1"/>
              <a:t>variáveis</a:t>
            </a:r>
            <a:r>
              <a:rPr lang="en-US" sz="2200" dirty="0"/>
              <a:t> fora do </a:t>
            </a:r>
            <a:r>
              <a:rPr lang="en-US" sz="2200" dirty="0" err="1"/>
              <a:t>intervalo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iris %&gt;% select(!</a:t>
            </a:r>
            <a:r>
              <a:rPr lang="en-US" sz="2200" dirty="0" err="1"/>
              <a:t>ends_with</a:t>
            </a:r>
            <a:r>
              <a:rPr lang="en-US" sz="2200" dirty="0"/>
              <a:t>("Width")) # 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seleciona</a:t>
            </a:r>
            <a:r>
              <a:rPr lang="en-US" sz="2200" dirty="0"/>
              <a:t> </a:t>
            </a:r>
            <a:r>
              <a:rPr lang="en-US" sz="2200" dirty="0" err="1"/>
              <a:t>variáveis</a:t>
            </a:r>
            <a:r>
              <a:rPr lang="en-US" sz="2200" dirty="0"/>
              <a:t> com um dado </a:t>
            </a:r>
            <a:r>
              <a:rPr lang="en-US" sz="2200" dirty="0" err="1"/>
              <a:t>termo</a:t>
            </a:r>
            <a:r>
              <a:rPr lang="en-US" sz="2200" dirty="0"/>
              <a:t> no final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iris %&gt;% select(</a:t>
            </a:r>
            <a:r>
              <a:rPr lang="en-US" sz="2200" dirty="0" err="1"/>
              <a:t>starts_with</a:t>
            </a:r>
            <a:r>
              <a:rPr lang="en-US" sz="2200" dirty="0"/>
              <a:t>("Petal") &amp; </a:t>
            </a:r>
            <a:r>
              <a:rPr lang="en-US" sz="2200" dirty="0" err="1"/>
              <a:t>ends_with</a:t>
            </a:r>
            <a:r>
              <a:rPr lang="en-US" sz="2200" dirty="0"/>
              <a:t>("Width")) # </a:t>
            </a:r>
            <a:r>
              <a:rPr lang="en-US" sz="2200" dirty="0" err="1"/>
              <a:t>duas</a:t>
            </a:r>
            <a:r>
              <a:rPr lang="en-US" sz="2200" dirty="0"/>
              <a:t> </a:t>
            </a:r>
            <a:r>
              <a:rPr lang="en-US" sz="2200" dirty="0" err="1"/>
              <a:t>condições</a:t>
            </a:r>
            <a:r>
              <a:rPr lang="en-US" sz="2200" dirty="0"/>
              <a:t> para </a:t>
            </a:r>
            <a:r>
              <a:rPr lang="en-US" sz="2200" dirty="0" err="1"/>
              <a:t>selecionar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6528683-BB62-581B-DC72-5AF1CD880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27/10/2022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3F831D-487E-341E-602D-2AE451723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BA503B-28E1-178D-7FE8-732C1631B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5A1EBB64-8880-D28C-1806-76C0D2C3346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2691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(Renomear Variáveis)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5615383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27/10/2022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48D08380-A79B-6939-FA98-93D4FC9A291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0542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862C27-A65A-2C45-492B-02E1AD6C0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(Renomear Variáveis)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B6EC23-9C59-016E-B9CD-7C9AA7E0F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iris %&gt;% </a:t>
            </a:r>
          </a:p>
          <a:p>
            <a:pPr marL="0" indent="0">
              <a:buNone/>
            </a:pPr>
            <a:r>
              <a:rPr lang="en-US" sz="2200" dirty="0"/>
              <a:t>  rename(</a:t>
            </a:r>
            <a:r>
              <a:rPr lang="en-US" sz="2200" dirty="0" err="1"/>
              <a:t>sepal_length</a:t>
            </a:r>
            <a:r>
              <a:rPr lang="en-US" sz="2200" dirty="0"/>
              <a:t> = </a:t>
            </a:r>
            <a:r>
              <a:rPr lang="en-US" sz="2200" dirty="0" err="1"/>
              <a:t>Sepal.Length</a:t>
            </a:r>
            <a:r>
              <a:rPr lang="en-US" sz="2200" dirty="0"/>
              <a:t>, </a:t>
            </a:r>
            <a:r>
              <a:rPr lang="en-US" sz="2200" dirty="0" err="1"/>
              <a:t>sepal_width</a:t>
            </a:r>
            <a:r>
              <a:rPr lang="en-US" sz="2200" dirty="0"/>
              <a:t> = 2)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espeficicadas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iris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rename_with</a:t>
            </a:r>
            <a:r>
              <a:rPr lang="en-US" sz="2200" dirty="0"/>
              <a:t>(</a:t>
            </a:r>
            <a:r>
              <a:rPr lang="en-US" sz="2200" dirty="0" err="1"/>
              <a:t>toupper</a:t>
            </a:r>
            <a:r>
              <a:rPr lang="en-US" sz="2200" dirty="0"/>
              <a:t>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utilizando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iris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rename_with</a:t>
            </a:r>
            <a:r>
              <a:rPr lang="en-US" sz="2200" dirty="0"/>
              <a:t>(</a:t>
            </a:r>
            <a:r>
              <a:rPr lang="en-US" sz="2200" dirty="0" err="1"/>
              <a:t>toupper</a:t>
            </a:r>
            <a:r>
              <a:rPr lang="en-US" sz="2200" dirty="0"/>
              <a:t>, </a:t>
            </a:r>
            <a:r>
              <a:rPr lang="en-US" sz="2200" dirty="0" err="1"/>
              <a:t>ends_with</a:t>
            </a:r>
            <a:r>
              <a:rPr lang="en-US" sz="2200" dirty="0"/>
              <a:t>("Width"))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utilizando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r>
              <a:rPr lang="en-US" sz="2200" dirty="0"/>
              <a:t> e </a:t>
            </a:r>
            <a:r>
              <a:rPr lang="en-US" sz="2200" dirty="0" err="1"/>
              <a:t>padrões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rename_at</a:t>
            </a:r>
            <a:r>
              <a:rPr lang="en-US" sz="2200" dirty="0"/>
              <a:t>(vars(</a:t>
            </a:r>
            <a:r>
              <a:rPr lang="en-US" sz="2200" dirty="0" err="1"/>
              <a:t>mpg:hp</a:t>
            </a:r>
            <a:r>
              <a:rPr lang="en-US" sz="2200" dirty="0"/>
              <a:t>), </a:t>
            </a:r>
            <a:r>
              <a:rPr lang="en-US" sz="2200" dirty="0" err="1"/>
              <a:t>toupper</a:t>
            </a:r>
            <a:r>
              <a:rPr lang="en-US" sz="2200" dirty="0"/>
              <a:t>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sequência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r>
              <a:rPr lang="en-US" sz="2200" dirty="0"/>
              <a:t> com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rename_if</a:t>
            </a:r>
            <a:r>
              <a:rPr lang="en-US" sz="2200" dirty="0"/>
              <a:t>(</a:t>
            </a:r>
            <a:r>
              <a:rPr lang="en-US" sz="2200" dirty="0" err="1"/>
              <a:t>is.integer</a:t>
            </a:r>
            <a:r>
              <a:rPr lang="en-US" sz="2200" dirty="0"/>
              <a:t>, </a:t>
            </a:r>
            <a:r>
              <a:rPr lang="en-US" sz="2200" dirty="0" err="1"/>
              <a:t>toupper</a:t>
            </a:r>
            <a:r>
              <a:rPr lang="en-US" sz="2200" dirty="0"/>
              <a:t>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variáveis</a:t>
            </a:r>
            <a:r>
              <a:rPr lang="en-US" sz="2200" dirty="0"/>
              <a:t> que </a:t>
            </a:r>
            <a:r>
              <a:rPr lang="en-US" sz="2200" dirty="0" err="1"/>
              <a:t>atendam</a:t>
            </a:r>
            <a:r>
              <a:rPr lang="en-US" sz="2200" dirty="0"/>
              <a:t> a </a:t>
            </a:r>
            <a:r>
              <a:rPr lang="en-US" sz="2200" dirty="0" err="1"/>
              <a:t>determinadas</a:t>
            </a:r>
            <a:r>
              <a:rPr lang="en-US" sz="2200" dirty="0"/>
              <a:t> </a:t>
            </a:r>
            <a:r>
              <a:rPr lang="en-US" sz="2200" dirty="0" err="1"/>
              <a:t>condições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rename_all</a:t>
            </a:r>
            <a:r>
              <a:rPr lang="en-US" sz="2200" dirty="0"/>
              <a:t>(</a:t>
            </a:r>
            <a:r>
              <a:rPr lang="en-US" sz="2200" dirty="0" err="1"/>
              <a:t>toupper</a:t>
            </a:r>
            <a:r>
              <a:rPr lang="en-US" sz="2200" dirty="0"/>
              <a:t>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03E3C5-B6B6-9D5F-2E68-D12D816D6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27/10/2022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CB78B5-B5C9-02DA-E4B7-BABE3ED9E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29F339-2EB5-1573-95D9-070F2B1C5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DC3E8321-C884-3A02-E819-8282AC6A240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2184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(Realocar Variáveis)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5821778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27/10/2022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E43D994D-2F14-BFB8-E10E-1521A371645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06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862C27-A65A-2C45-492B-02E1AD6C0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(Realocar Variáveis)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B6EC23-9C59-016E-B9CD-7C9AA7E0F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relocate(gear, carb) # </a:t>
            </a:r>
            <a:r>
              <a:rPr lang="en-US" sz="2200" dirty="0" err="1"/>
              <a:t>realoca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frente</a:t>
            </a:r>
            <a:r>
              <a:rPr lang="en-US" sz="2200" dirty="0"/>
              <a:t> das </a:t>
            </a:r>
            <a:r>
              <a:rPr lang="en-US" sz="2200" dirty="0" err="1"/>
              <a:t>outras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relocate(gear, carb, .after = hp) # </a:t>
            </a:r>
            <a:r>
              <a:rPr lang="en-US" sz="2200" dirty="0" err="1"/>
              <a:t>realoca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após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r>
              <a:rPr lang="en-US" sz="2200" dirty="0"/>
              <a:t> </a:t>
            </a:r>
            <a:r>
              <a:rPr lang="en-US" sz="2200" dirty="0" err="1"/>
              <a:t>espeficicada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relocate(gear, carb, .before = hp) # </a:t>
            </a:r>
            <a:r>
              <a:rPr lang="en-US" sz="2200" dirty="0" err="1"/>
              <a:t>realoca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r>
              <a:rPr lang="en-US" sz="2200" dirty="0"/>
              <a:t> antes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r>
              <a:rPr lang="en-US" sz="2200" dirty="0"/>
              <a:t> </a:t>
            </a:r>
            <a:r>
              <a:rPr lang="en-US" sz="2200" dirty="0" err="1"/>
              <a:t>espeficicada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relocate(mpg, </a:t>
            </a:r>
            <a:r>
              <a:rPr lang="en-US" sz="2200" dirty="0" err="1"/>
              <a:t>cyl</a:t>
            </a:r>
            <a:r>
              <a:rPr lang="en-US" sz="2200" dirty="0"/>
              <a:t>, .after = </a:t>
            </a:r>
            <a:r>
              <a:rPr lang="en-US" sz="2200" dirty="0" err="1"/>
              <a:t>last_col</a:t>
            </a:r>
            <a:r>
              <a:rPr lang="en-US" sz="2200" dirty="0"/>
              <a:t>()) # </a:t>
            </a:r>
            <a:r>
              <a:rPr lang="en-US" sz="2200" dirty="0" err="1"/>
              <a:t>realoca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último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relocate(where(</a:t>
            </a:r>
            <a:r>
              <a:rPr lang="en-US" sz="2200" dirty="0" err="1"/>
              <a:t>is.factor</a:t>
            </a:r>
            <a:r>
              <a:rPr lang="en-US" sz="2200" dirty="0"/>
              <a:t>)) # </a:t>
            </a:r>
            <a:r>
              <a:rPr lang="en-US" sz="2200" dirty="0" err="1"/>
              <a:t>realoca</a:t>
            </a:r>
            <a:r>
              <a:rPr lang="en-US" sz="2200" dirty="0"/>
              <a:t> sob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determinada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relocate(where(</a:t>
            </a:r>
            <a:r>
              <a:rPr lang="en-US" sz="2200" dirty="0" err="1"/>
              <a:t>is.factor</a:t>
            </a:r>
            <a:r>
              <a:rPr lang="en-US" sz="2200" dirty="0"/>
              <a:t>), .after = </a:t>
            </a:r>
            <a:r>
              <a:rPr lang="en-US" sz="2200" dirty="0" err="1"/>
              <a:t>last_col</a:t>
            </a:r>
            <a:r>
              <a:rPr lang="en-US" sz="2200" dirty="0"/>
              <a:t>()) # </a:t>
            </a:r>
            <a:r>
              <a:rPr lang="en-US" sz="2200" dirty="0" err="1"/>
              <a:t>realoca</a:t>
            </a:r>
            <a:r>
              <a:rPr lang="en-US" sz="2200" dirty="0"/>
              <a:t> sob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relocate(where(</a:t>
            </a:r>
            <a:r>
              <a:rPr lang="en-US" sz="2200" dirty="0" err="1"/>
              <a:t>is.factor</a:t>
            </a:r>
            <a:r>
              <a:rPr lang="en-US" sz="2200" dirty="0"/>
              <a:t>), .after = where(</a:t>
            </a:r>
            <a:r>
              <a:rPr lang="en-US" sz="2200" dirty="0" err="1"/>
              <a:t>is.double</a:t>
            </a:r>
            <a:r>
              <a:rPr lang="en-US" sz="2200" dirty="0"/>
              <a:t>)) # </a:t>
            </a:r>
            <a:r>
              <a:rPr lang="en-US" sz="2200" dirty="0" err="1"/>
              <a:t>combina</a:t>
            </a:r>
            <a:r>
              <a:rPr lang="en-US" sz="2200" dirty="0"/>
              <a:t> </a:t>
            </a:r>
            <a:r>
              <a:rPr lang="en-US" sz="2200" dirty="0" err="1"/>
              <a:t>condições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realocação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03E3C5-B6B6-9D5F-2E68-D12D816D6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27/10/2022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CB78B5-B5C9-02DA-E4B7-BABE3ED9E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29F339-2EB5-1573-95D9-070F2B1C5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576FC363-C1BA-F86D-A1A6-419A4264EB7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6248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Agrupamentos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6476852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27/10/2022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C71EF329-AB68-BBBB-072D-C47754FE60A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0889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A013A3-7D2A-7194-ECC3-B701357F6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Agrupamentos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5E9C1F-1086-25E9-6018-81017157F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|&gt;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group_by</a:t>
            </a:r>
            <a:r>
              <a:rPr lang="en-US" sz="2200" dirty="0"/>
              <a:t>(</a:t>
            </a:r>
            <a:r>
              <a:rPr lang="en-US" sz="2200" dirty="0" err="1"/>
              <a:t>cyl</a:t>
            </a:r>
            <a:r>
              <a:rPr lang="en-US" sz="2200" dirty="0"/>
              <a:t>) -&gt; </a:t>
            </a:r>
            <a:r>
              <a:rPr lang="en-US" sz="2200" dirty="0" err="1"/>
              <a:t>mtcars_by_cyl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|&gt; tally() # </a:t>
            </a:r>
            <a:r>
              <a:rPr lang="en-US" sz="2200" dirty="0" err="1"/>
              <a:t>conta</a:t>
            </a:r>
            <a:r>
              <a:rPr lang="en-US" sz="2200" dirty="0"/>
              <a:t> as </a:t>
            </a:r>
            <a:r>
              <a:rPr lang="en-US" sz="2200" dirty="0" err="1"/>
              <a:t>observações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grupo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|&gt; tally(sort = T) # </a:t>
            </a:r>
            <a:r>
              <a:rPr lang="en-US" sz="2200" dirty="0" err="1"/>
              <a:t>conta</a:t>
            </a:r>
            <a:r>
              <a:rPr lang="en-US" sz="2200" dirty="0"/>
              <a:t> as </a:t>
            </a:r>
            <a:r>
              <a:rPr lang="en-US" sz="2200" dirty="0" err="1"/>
              <a:t>observações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grupo</a:t>
            </a:r>
            <a:r>
              <a:rPr lang="en-US" sz="2200" dirty="0"/>
              <a:t> e </a:t>
            </a:r>
            <a:r>
              <a:rPr lang="en-US" sz="2200" dirty="0" err="1"/>
              <a:t>ordena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 </a:t>
            </a:r>
            <a:r>
              <a:rPr lang="en-US" sz="2200" dirty="0" err="1"/>
              <a:t>group_keys</a:t>
            </a:r>
            <a:r>
              <a:rPr lang="en-US" sz="2200" dirty="0"/>
              <a:t>() # </a:t>
            </a:r>
            <a:r>
              <a:rPr lang="en-US" sz="2200" dirty="0" err="1"/>
              <a:t>mostra</a:t>
            </a:r>
            <a:r>
              <a:rPr lang="en-US" sz="2200" dirty="0"/>
              <a:t> </a:t>
            </a:r>
            <a:r>
              <a:rPr lang="en-US" sz="2200" dirty="0" err="1"/>
              <a:t>os</a:t>
            </a:r>
            <a:r>
              <a:rPr lang="en-US" sz="2200" dirty="0"/>
              <a:t> </a:t>
            </a:r>
            <a:r>
              <a:rPr lang="en-US" sz="2200" dirty="0" err="1"/>
              <a:t>grupos</a:t>
            </a:r>
            <a:r>
              <a:rPr lang="en-US" sz="2200" dirty="0"/>
              <a:t> </a:t>
            </a:r>
            <a:r>
              <a:rPr lang="en-US" sz="2200" dirty="0" err="1"/>
              <a:t>formados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 </a:t>
            </a:r>
            <a:r>
              <a:rPr lang="en-US" sz="2200" dirty="0" err="1"/>
              <a:t>group_indices</a:t>
            </a:r>
            <a:r>
              <a:rPr lang="en-US" sz="2200" dirty="0"/>
              <a:t>() # </a:t>
            </a:r>
            <a:r>
              <a:rPr lang="en-US" sz="2200" dirty="0" err="1"/>
              <a:t>mostra</a:t>
            </a:r>
            <a:r>
              <a:rPr lang="en-US" sz="2200" dirty="0"/>
              <a:t> a que </a:t>
            </a:r>
            <a:r>
              <a:rPr lang="en-US" sz="2200" dirty="0" err="1"/>
              <a:t>grupo</a:t>
            </a:r>
            <a:r>
              <a:rPr lang="en-US" sz="2200" dirty="0"/>
              <a:t>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observação</a:t>
            </a:r>
            <a:r>
              <a:rPr lang="en-US" sz="2200" dirty="0"/>
              <a:t> </a:t>
            </a:r>
            <a:r>
              <a:rPr lang="en-US" sz="2200" dirty="0" err="1"/>
              <a:t>pertence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 </a:t>
            </a:r>
            <a:r>
              <a:rPr lang="en-US" sz="2200" dirty="0" err="1"/>
              <a:t>group_rows</a:t>
            </a:r>
            <a:r>
              <a:rPr lang="en-US" sz="2200" dirty="0"/>
              <a:t>() # </a:t>
            </a:r>
            <a:r>
              <a:rPr lang="en-US" sz="2200" dirty="0" err="1"/>
              <a:t>mostra</a:t>
            </a:r>
            <a:r>
              <a:rPr lang="en-US" sz="2200" dirty="0"/>
              <a:t> as </a:t>
            </a:r>
            <a:r>
              <a:rPr lang="en-US" sz="2200" dirty="0" err="1"/>
              <a:t>observações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grupo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 </a:t>
            </a:r>
            <a:r>
              <a:rPr lang="en-US" sz="2200" dirty="0" err="1"/>
              <a:t>group_vars</a:t>
            </a:r>
            <a:r>
              <a:rPr lang="en-US" sz="2200" dirty="0"/>
              <a:t>() # </a:t>
            </a:r>
            <a:r>
              <a:rPr lang="en-US" sz="2200" dirty="0" err="1"/>
              <a:t>mostra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r>
              <a:rPr lang="en-US" sz="2200" dirty="0"/>
              <a:t> de </a:t>
            </a:r>
            <a:r>
              <a:rPr lang="en-US" sz="2200" dirty="0" err="1"/>
              <a:t>agrupamento</a:t>
            </a:r>
            <a:r>
              <a:rPr lang="en-US" sz="2200" dirty="0"/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3F1F43-E419-B1E6-FDDF-7264C0AA6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27/10/2022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7710FE-1F8E-400C-0DD1-6F30AE6F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47EBA9-79FF-E651-CE6F-8F93CA493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2469F9DA-3F56-88E4-B75D-98DC77BF944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497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Agrupamentos (Sumarização)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3009528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27/10/2022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D6AF8D81-AE48-E990-D12B-2D573EECD7B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5652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52D0-8CDF-EA0A-C9D6-796C08EA7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Agrupamentos (Sumarização)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2EEF5A-A0BE-0570-8CB6-77D59D707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</a:t>
            </a:r>
            <a:r>
              <a:rPr lang="en-US" sz="2200" dirty="0"/>
              <a:t>(</a:t>
            </a:r>
          </a:p>
          <a:p>
            <a:pPr marL="0" indent="0">
              <a:buNone/>
            </a:pPr>
            <a:r>
              <a:rPr lang="en-US" sz="2200" dirty="0"/>
              <a:t>    n = n(),</a:t>
            </a:r>
          </a:p>
          <a:p>
            <a:pPr marL="0" indent="0">
              <a:buNone/>
            </a:pPr>
            <a:r>
              <a:rPr lang="en-US" sz="2200" dirty="0"/>
              <a:t>    </a:t>
            </a:r>
            <a:r>
              <a:rPr lang="en-US" sz="2200" dirty="0" err="1"/>
              <a:t>disp</a:t>
            </a:r>
            <a:r>
              <a:rPr lang="en-US" sz="2200" dirty="0"/>
              <a:t> = mean(</a:t>
            </a:r>
            <a:r>
              <a:rPr lang="en-US" sz="2200" dirty="0" err="1"/>
              <a:t>disp</a:t>
            </a:r>
            <a:r>
              <a:rPr lang="en-US" sz="2200" dirty="0"/>
              <a:t>, na.rm = TRUE)</a:t>
            </a:r>
          </a:p>
          <a:p>
            <a:pPr marL="0" indent="0">
              <a:buNone/>
            </a:pPr>
            <a:r>
              <a:rPr lang="en-US" sz="2200" dirty="0"/>
              <a:t>  ) # </a:t>
            </a:r>
            <a:r>
              <a:rPr lang="en-US" sz="2200" dirty="0" err="1"/>
              <a:t>conta</a:t>
            </a:r>
            <a:r>
              <a:rPr lang="en-US" sz="2200" dirty="0"/>
              <a:t> e </a:t>
            </a:r>
            <a:r>
              <a:rPr lang="en-US" sz="2200" dirty="0" err="1"/>
              <a:t>tira</a:t>
            </a:r>
            <a:r>
              <a:rPr lang="en-US" sz="2200" dirty="0"/>
              <a:t> a </a:t>
            </a:r>
            <a:r>
              <a:rPr lang="en-US" sz="2200" dirty="0" err="1"/>
              <a:t>média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r>
              <a:rPr lang="en-US" sz="2200" dirty="0"/>
              <a:t> </a:t>
            </a:r>
            <a:r>
              <a:rPr lang="en-US" sz="2200" dirty="0" err="1"/>
              <a:t>específica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select(1:5)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</a:t>
            </a:r>
            <a:r>
              <a:rPr lang="en-US" sz="2200" dirty="0"/>
              <a:t>(</a:t>
            </a:r>
            <a:r>
              <a:rPr lang="en-US" sz="2200" dirty="0" err="1"/>
              <a:t>mean_dist</a:t>
            </a:r>
            <a:r>
              <a:rPr lang="en-US" sz="2200" dirty="0"/>
              <a:t> = mean(</a:t>
            </a:r>
            <a:r>
              <a:rPr lang="en-US" sz="2200" dirty="0" err="1"/>
              <a:t>disp</a:t>
            </a:r>
            <a:r>
              <a:rPr lang="en-US" sz="2200" dirty="0"/>
              <a:t>), </a:t>
            </a:r>
            <a:r>
              <a:rPr lang="en-US" sz="2200" dirty="0" err="1"/>
              <a:t>mean_mpg</a:t>
            </a:r>
            <a:r>
              <a:rPr lang="en-US" sz="2200" dirty="0"/>
              <a:t> = mean(mpg)) # </a:t>
            </a:r>
            <a:r>
              <a:rPr lang="en-US" sz="2200" dirty="0" err="1"/>
              <a:t>mais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r>
              <a:rPr lang="en-US" sz="2200" dirty="0"/>
              <a:t>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select(1:5)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</a:t>
            </a:r>
            <a:r>
              <a:rPr lang="en-US" sz="2200" dirty="0"/>
              <a:t>(</a:t>
            </a:r>
            <a:r>
              <a:rPr lang="en-US" sz="2200" dirty="0" err="1"/>
              <a:t>mean_dist</a:t>
            </a:r>
            <a:r>
              <a:rPr lang="en-US" sz="2200" dirty="0"/>
              <a:t> = mean(</a:t>
            </a:r>
            <a:r>
              <a:rPr lang="en-US" sz="2200" dirty="0" err="1"/>
              <a:t>disp</a:t>
            </a:r>
            <a:r>
              <a:rPr lang="en-US" sz="2200" dirty="0"/>
              <a:t>), </a:t>
            </a:r>
            <a:r>
              <a:rPr lang="en-US" sz="2200" dirty="0" err="1"/>
              <a:t>sd_dist</a:t>
            </a:r>
            <a:r>
              <a:rPr lang="en-US" sz="2200" dirty="0"/>
              <a:t> = </a:t>
            </a:r>
            <a:r>
              <a:rPr lang="en-US" sz="2200" dirty="0" err="1"/>
              <a:t>sd</a:t>
            </a:r>
            <a:r>
              <a:rPr lang="en-US" sz="2200" dirty="0"/>
              <a:t>(</a:t>
            </a:r>
            <a:r>
              <a:rPr lang="en-US" sz="2200" dirty="0" err="1"/>
              <a:t>disp</a:t>
            </a:r>
            <a:r>
              <a:rPr lang="en-US" sz="2200" dirty="0"/>
              <a:t>)) # </a:t>
            </a:r>
            <a:r>
              <a:rPr lang="en-US" sz="2200" dirty="0" err="1"/>
              <a:t>reuso</a:t>
            </a:r>
            <a:r>
              <a:rPr lang="en-US" sz="2200" dirty="0"/>
              <a:t> </a:t>
            </a:r>
            <a:r>
              <a:rPr lang="en-US" sz="2200" dirty="0" err="1"/>
              <a:t>correto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select(1:5)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</a:t>
            </a:r>
            <a:r>
              <a:rPr lang="en-US" sz="2200" dirty="0"/>
              <a:t>(</a:t>
            </a:r>
            <a:r>
              <a:rPr lang="en-US" sz="2200" dirty="0" err="1"/>
              <a:t>disp</a:t>
            </a:r>
            <a:r>
              <a:rPr lang="en-US" sz="2200" dirty="0"/>
              <a:t> = mean(</a:t>
            </a:r>
            <a:r>
              <a:rPr lang="en-US" sz="2200" dirty="0" err="1"/>
              <a:t>disp</a:t>
            </a:r>
            <a:r>
              <a:rPr lang="en-US" sz="2200" dirty="0"/>
              <a:t>), </a:t>
            </a:r>
            <a:r>
              <a:rPr lang="en-US" sz="2200" dirty="0" err="1"/>
              <a:t>sd_dist</a:t>
            </a:r>
            <a:r>
              <a:rPr lang="en-US" sz="2200" dirty="0"/>
              <a:t> = </a:t>
            </a:r>
            <a:r>
              <a:rPr lang="en-US" sz="2200" dirty="0" err="1"/>
              <a:t>sd</a:t>
            </a:r>
            <a:r>
              <a:rPr lang="en-US" sz="2200" dirty="0"/>
              <a:t>(</a:t>
            </a:r>
            <a:r>
              <a:rPr lang="en-US" sz="2200" dirty="0" err="1"/>
              <a:t>disp</a:t>
            </a:r>
            <a:r>
              <a:rPr lang="en-US" sz="2200" dirty="0"/>
              <a:t>)) # </a:t>
            </a:r>
            <a:r>
              <a:rPr lang="en-US" sz="2200" dirty="0" err="1"/>
              <a:t>reuso</a:t>
            </a:r>
            <a:r>
              <a:rPr lang="en-US" sz="2200" dirty="0"/>
              <a:t> </a:t>
            </a:r>
            <a:r>
              <a:rPr lang="en-US" sz="2200" dirty="0" err="1"/>
              <a:t>incorreto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7C41BA-9F00-D178-4CF9-5BBCBAD01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27/10/2022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7DE401-29BF-A850-9FC0-52DCA08E2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59CEFD-3859-FE1A-D506-49E24E85D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8D9B4A03-44E5-12B1-142E-754B9883542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624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52D0-8CDF-EA0A-C9D6-796C08EA7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Agrupamentos (Sumarização)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2EEF5A-A0BE-0570-8CB6-77D59D707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summarise_at</a:t>
            </a:r>
            <a:r>
              <a:rPr lang="en-US" sz="2200" dirty="0"/>
              <a:t>(c("mpg", "</a:t>
            </a:r>
            <a:r>
              <a:rPr lang="en-US" sz="2200" dirty="0" err="1"/>
              <a:t>disp</a:t>
            </a:r>
            <a:r>
              <a:rPr lang="en-US" sz="2200" dirty="0"/>
              <a:t>"), mean, na.rm = TRUE) # </a:t>
            </a:r>
            <a:r>
              <a:rPr lang="en-US" sz="2200" dirty="0" err="1"/>
              <a:t>média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espeficicadas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 err="1"/>
              <a:t>summarise_at</a:t>
            </a:r>
            <a:r>
              <a:rPr lang="en-US" sz="2200" dirty="0"/>
              <a:t>(vars(</a:t>
            </a:r>
            <a:r>
              <a:rPr lang="en-US" sz="2200" dirty="0" err="1"/>
              <a:t>disp:qsec</a:t>
            </a:r>
            <a:r>
              <a:rPr lang="en-US" sz="2200" dirty="0"/>
              <a:t>), mean, na.rm = TRUE) # </a:t>
            </a:r>
            <a:r>
              <a:rPr lang="en-US" sz="2200" dirty="0" err="1"/>
              <a:t>média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espeficicadas</a:t>
            </a:r>
            <a:r>
              <a:rPr lang="en-US" sz="2200" dirty="0"/>
              <a:t> </a:t>
            </a:r>
            <a:r>
              <a:rPr lang="en-US" sz="2200" dirty="0" err="1"/>
              <a:t>numa</a:t>
            </a:r>
            <a:r>
              <a:rPr lang="en-US" sz="2200" dirty="0"/>
              <a:t> </a:t>
            </a:r>
            <a:r>
              <a:rPr lang="en-US" sz="2200" dirty="0" err="1"/>
              <a:t>faixa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summarise_if</a:t>
            </a:r>
            <a:r>
              <a:rPr lang="en-US" sz="2200" dirty="0"/>
              <a:t>(</a:t>
            </a:r>
            <a:r>
              <a:rPr lang="en-US" sz="2200" dirty="0" err="1"/>
              <a:t>is.numeric</a:t>
            </a:r>
            <a:r>
              <a:rPr lang="en-US" sz="2200" dirty="0"/>
              <a:t>, mean, na.rm = TRUE) # </a:t>
            </a:r>
            <a:r>
              <a:rPr lang="en-US" sz="2200" dirty="0" err="1"/>
              <a:t>média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r>
              <a:rPr lang="en-US" sz="2200" dirty="0"/>
              <a:t> que </a:t>
            </a:r>
            <a:r>
              <a:rPr lang="en-US" sz="2200" dirty="0" err="1"/>
              <a:t>atendem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select(1:5)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summarise_all</a:t>
            </a:r>
            <a:r>
              <a:rPr lang="en-US" sz="2200" dirty="0"/>
              <a:t>(list(mean, </a:t>
            </a:r>
            <a:r>
              <a:rPr lang="en-US" sz="2200" dirty="0" err="1"/>
              <a:t>sd</a:t>
            </a:r>
            <a:r>
              <a:rPr lang="en-US" sz="2200" dirty="0"/>
              <a:t>)) # </a:t>
            </a:r>
            <a:r>
              <a:rPr lang="en-US" sz="2200" dirty="0" err="1"/>
              <a:t>aplicação</a:t>
            </a:r>
            <a:r>
              <a:rPr lang="en-US" sz="2200" dirty="0"/>
              <a:t> de </a:t>
            </a:r>
            <a:r>
              <a:rPr lang="en-US" sz="2200" dirty="0" err="1"/>
              <a:t>mais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select(1:5)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summarise_all</a:t>
            </a:r>
            <a:r>
              <a:rPr lang="en-US" sz="2200" dirty="0"/>
              <a:t>(list(mean = mean, </a:t>
            </a:r>
            <a:r>
              <a:rPr lang="en-US" sz="2200" dirty="0" err="1"/>
              <a:t>sd</a:t>
            </a:r>
            <a:r>
              <a:rPr lang="en-US" sz="2200" dirty="0"/>
              <a:t> = </a:t>
            </a:r>
            <a:r>
              <a:rPr lang="en-US" sz="2200" dirty="0" err="1"/>
              <a:t>sd</a:t>
            </a:r>
            <a:r>
              <a:rPr lang="en-US" sz="2200" dirty="0"/>
              <a:t>)) # </a:t>
            </a:r>
            <a:r>
              <a:rPr lang="en-US" sz="2200" dirty="0" err="1"/>
              <a:t>aplicação</a:t>
            </a:r>
            <a:r>
              <a:rPr lang="en-US" sz="2200" dirty="0"/>
              <a:t> de </a:t>
            </a:r>
            <a:r>
              <a:rPr lang="en-US" sz="2200" dirty="0" err="1"/>
              <a:t>mais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7C41BA-9F00-D178-4CF9-5BBCBAD01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27/10/2022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7DE401-29BF-A850-9FC0-52DCA08E2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59CEFD-3859-FE1A-D506-49E24E85D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8D9B4A03-44E5-12B1-142E-754B9883542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308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855493-93C9-E394-4C71-D41F481A4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Criação de um Projeto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A482C8-E89F-2BD6-1ACE-7D7471207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27/10/2022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CDAD56-5BC4-DCC9-BFB0-FE9DBB87B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DC9D6B-62E5-1F50-FD97-0C6CA683F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4CD595D-725A-9F6C-614C-EFE8A6BFA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28912"/>
            <a:ext cx="6657975" cy="482917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2CECC4B-24BF-C09B-CE9F-B7EC0F3A3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845" y="2743200"/>
            <a:ext cx="66675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5141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36BD27-11CC-620B-60C3-4565C1232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Salvamento de Banco de Dados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CE4002-5F0E-D643-96AE-CA43C0E7A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/>
              <a:t>## Utilizando função do pacote base do R</a:t>
            </a:r>
          </a:p>
          <a:p>
            <a:pPr marL="0" indent="0">
              <a:buNone/>
            </a:pPr>
            <a:r>
              <a:rPr lang="pt-BR" sz="2200" dirty="0" err="1"/>
              <a:t>saveRDS</a:t>
            </a:r>
            <a:r>
              <a:rPr lang="pt-BR" sz="2200" dirty="0"/>
              <a:t>(</a:t>
            </a:r>
            <a:r>
              <a:rPr lang="pt-BR" sz="2200" dirty="0" err="1"/>
              <a:t>Ames_Data</a:t>
            </a:r>
            <a:r>
              <a:rPr lang="pt-BR" sz="2200" dirty="0"/>
              <a:t>, "</a:t>
            </a:r>
            <a:r>
              <a:rPr lang="pt-BR" sz="2200" dirty="0" err="1"/>
              <a:t>Ames_Data.rds</a:t>
            </a:r>
            <a:r>
              <a:rPr lang="pt-BR" sz="2200" dirty="0"/>
              <a:t>") # pacote base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 Utilizando o pacote </a:t>
            </a:r>
            <a:r>
              <a:rPr lang="pt-BR" sz="2200" dirty="0" err="1"/>
              <a:t>readr</a:t>
            </a: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write_csv</a:t>
            </a:r>
            <a:r>
              <a:rPr lang="pt-BR" sz="2200" dirty="0"/>
              <a:t>(</a:t>
            </a:r>
            <a:r>
              <a:rPr lang="pt-BR" sz="2200" dirty="0" err="1"/>
              <a:t>Ames_Data</a:t>
            </a:r>
            <a:r>
              <a:rPr lang="pt-BR" sz="2200" dirty="0"/>
              <a:t>, file = "Ames_Data.csv") # separa os valores por vírgula 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write_csv2(</a:t>
            </a:r>
            <a:r>
              <a:rPr lang="pt-BR" sz="2200" dirty="0" err="1"/>
              <a:t>Ames_Data</a:t>
            </a:r>
            <a:r>
              <a:rPr lang="pt-BR" sz="2200" dirty="0"/>
              <a:t>, file = "Ames_Data2.txt") # separa os valores por ponto e vírgula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write_delim</a:t>
            </a:r>
            <a:r>
              <a:rPr lang="pt-BR" sz="2200" dirty="0"/>
              <a:t>(</a:t>
            </a:r>
            <a:r>
              <a:rPr lang="pt-BR" sz="2200" dirty="0" err="1"/>
              <a:t>Ames_Data</a:t>
            </a:r>
            <a:r>
              <a:rPr lang="pt-BR" sz="2200" dirty="0"/>
              <a:t>, </a:t>
            </a:r>
          </a:p>
          <a:p>
            <a:pPr marL="0" indent="0">
              <a:buNone/>
            </a:pPr>
            <a:r>
              <a:rPr lang="pt-BR" sz="2200" dirty="0"/>
              <a:t>            file = "Ames_Data_delim.txt", </a:t>
            </a:r>
          </a:p>
          <a:p>
            <a:pPr marL="0" indent="0">
              <a:buNone/>
            </a:pPr>
            <a:r>
              <a:rPr lang="pt-BR" sz="2200" dirty="0"/>
              <a:t>            </a:t>
            </a:r>
            <a:r>
              <a:rPr lang="pt-BR" sz="2200" dirty="0" err="1"/>
              <a:t>delim</a:t>
            </a:r>
            <a:r>
              <a:rPr lang="pt-BR" sz="2200" dirty="0"/>
              <a:t> = "|") # separa os valores por um delimitador especificado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write_tsv</a:t>
            </a:r>
            <a:r>
              <a:rPr lang="pt-BR" sz="2200" dirty="0"/>
              <a:t>(</a:t>
            </a:r>
            <a:r>
              <a:rPr lang="pt-BR" sz="2200" dirty="0" err="1"/>
              <a:t>mtcars</a:t>
            </a:r>
            <a:r>
              <a:rPr lang="pt-BR" sz="2200" dirty="0"/>
              <a:t>, "</a:t>
            </a:r>
            <a:r>
              <a:rPr lang="pt-BR" sz="2200" dirty="0" err="1"/>
              <a:t>mtcars.tsv</a:t>
            </a:r>
            <a:r>
              <a:rPr lang="pt-BR" sz="2200" dirty="0"/>
              <a:t>") # separa os valores por tabulação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E4152B-E560-3D8A-2885-D4B897BF8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27/10/2022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60B453-8B6A-7E8B-C2DB-5CE682A4A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883849-F06A-8048-A03D-98B00F92C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7" name="Picture 2" descr="Read Rectangular Text Data • readr">
            <a:extLst>
              <a:ext uri="{FF2B5EF4-FFF2-40B4-BE49-F238E27FC236}">
                <a16:creationId xmlns:a16="http://schemas.microsoft.com/office/drawing/2014/main" id="{1F156C6C-620C-8789-EF75-FF92AA50AE9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528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9544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FF14EC-692C-37C4-22BB-ACF56333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Gráficos com o Pacote ggplot2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B7D834-5982-FA2C-50B3-4475B2FA4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4DC8-CBAD-41A5-BC3D-1DFEC51B2D7C}" type="datetime1">
              <a:rPr lang="pt-BR" smtClean="0"/>
              <a:t>27/10/2022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12DEB2A-A52A-C5C4-050D-B405BD695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56B7F6E-F0CC-9C5F-D709-F085F65F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A9F060F-6027-0A91-5734-E4F6F6D39644}"/>
              </a:ext>
            </a:extLst>
          </p:cNvPr>
          <p:cNvSpPr/>
          <p:nvPr/>
        </p:nvSpPr>
        <p:spPr>
          <a:xfrm>
            <a:off x="6325630" y="7846829"/>
            <a:ext cx="3350737" cy="8512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Cheat Sheet: ggplot2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9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41905FAF-30F7-B973-D9C5-E05B7AFC4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Espaço Reservado para Conteúdo 15">
            <a:extLst>
              <a:ext uri="{FF2B5EF4-FFF2-40B4-BE49-F238E27FC236}">
                <a16:creationId xmlns:a16="http://schemas.microsoft.com/office/drawing/2014/main" id="{0719C7A3-F20E-774D-3CBA-B1042DC48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85800" y="1588906"/>
            <a:ext cx="14229249" cy="5392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20369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8BA1A1-9D77-A4B7-1FCE-5556690FA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Gráficos com o Pacote ggplot2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47D197-5F95-BCB9-A663-A3BB6755E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Leituras recomendadas: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CCFD1F3-D7ED-3DC8-6F2F-B11AD68F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27/10/2022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00B81A-14C1-6401-C468-7D742897C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83134B-44B3-B89F-47A5-343D62FBE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E926C0F-9E3C-E663-C27B-A2E5D9756BBD}"/>
              </a:ext>
            </a:extLst>
          </p:cNvPr>
          <p:cNvSpPr/>
          <p:nvPr/>
        </p:nvSpPr>
        <p:spPr>
          <a:xfrm>
            <a:off x="10122375" y="3122948"/>
            <a:ext cx="5408137" cy="14608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ggplot2 extensions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63254CF-468C-F3EC-876D-FF08A8C49C85}"/>
              </a:ext>
            </a:extLst>
          </p:cNvPr>
          <p:cNvSpPr/>
          <p:nvPr/>
        </p:nvSpPr>
        <p:spPr>
          <a:xfrm>
            <a:off x="2232579" y="3122949"/>
            <a:ext cx="5408137" cy="14608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visualization: r4ds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117AD4F-10FD-BD50-EE90-81A801930374}"/>
              </a:ext>
            </a:extLst>
          </p:cNvPr>
          <p:cNvSpPr/>
          <p:nvPr/>
        </p:nvSpPr>
        <p:spPr>
          <a:xfrm>
            <a:off x="2232578" y="6210299"/>
            <a:ext cx="5408137" cy="14608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Graphics for communication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6F625F5-D2AC-BF7F-1FBC-3B28BFF60A06}"/>
              </a:ext>
            </a:extLst>
          </p:cNvPr>
          <p:cNvSpPr/>
          <p:nvPr/>
        </p:nvSpPr>
        <p:spPr>
          <a:xfrm>
            <a:off x="10122374" y="6210300"/>
            <a:ext cx="5408137" cy="14608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 </a:t>
            </a:r>
            <a:r>
              <a:rPr lang="pt-BR" sz="3000" dirty="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reference</a:t>
            </a:r>
            <a:r>
              <a:rPr lang="pt-BR" sz="30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do </a:t>
            </a:r>
            <a:r>
              <a:rPr lang="pt-BR" sz="3000" dirty="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ggplot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7685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96EDB1-6B1D-19BF-5193-04B20539E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Gráficos com o Pacote ggplot2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3895D3-06D7-B7E0-94C4-FBE7D4886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800" dirty="0"/>
              <a:t>A função </a:t>
            </a:r>
            <a:r>
              <a:rPr lang="pt-BR" sz="2800" dirty="0" err="1"/>
              <a:t>ggplot</a:t>
            </a:r>
            <a:r>
              <a:rPr lang="pt-BR" sz="2800" dirty="0"/>
              <a:t>() necessita de no mínimo 3 elementos para a produção dos gráficos:</a:t>
            </a:r>
          </a:p>
          <a:p>
            <a:pPr marL="0" indent="0">
              <a:buNone/>
            </a:pPr>
            <a:endParaRPr lang="pt-BR" sz="2800" dirty="0"/>
          </a:p>
          <a:p>
            <a:r>
              <a:rPr lang="pt-BR" sz="2800" dirty="0"/>
              <a:t>OBJETO PRINCIPAL:</a:t>
            </a:r>
          </a:p>
          <a:p>
            <a:pPr lvl="1"/>
            <a:r>
              <a:rPr lang="pt-BR" dirty="0"/>
              <a:t>dados</a:t>
            </a:r>
          </a:p>
          <a:p>
            <a:endParaRPr lang="pt-BR" sz="2800" dirty="0"/>
          </a:p>
          <a:p>
            <a:r>
              <a:rPr lang="pt-BR" sz="2800" dirty="0"/>
              <a:t>VARIÁVEIS DE CADA EIXO:</a:t>
            </a:r>
          </a:p>
          <a:p>
            <a:pPr lvl="1"/>
            <a:r>
              <a:rPr lang="pt-BR" dirty="0"/>
              <a:t>estética:</a:t>
            </a:r>
          </a:p>
          <a:p>
            <a:pPr lvl="1"/>
            <a:r>
              <a:rPr lang="pt-BR" dirty="0" err="1"/>
              <a:t>aes</a:t>
            </a:r>
            <a:r>
              <a:rPr lang="pt-BR" dirty="0"/>
              <a:t>()</a:t>
            </a:r>
          </a:p>
          <a:p>
            <a:endParaRPr lang="pt-BR" sz="2800" dirty="0"/>
          </a:p>
          <a:p>
            <a:r>
              <a:rPr lang="pt-BR" sz="2800" dirty="0"/>
              <a:t>OBJETO GEOMÉTRICO: </a:t>
            </a:r>
          </a:p>
          <a:p>
            <a:pPr lvl="1"/>
            <a:r>
              <a:rPr lang="pt-BR" dirty="0"/>
              <a:t>Geometria que irá representar os dados no gráfico (pontos, </a:t>
            </a:r>
            <a:r>
              <a:rPr lang="pt-BR" dirty="0" err="1"/>
              <a:t>boxplot</a:t>
            </a:r>
            <a:r>
              <a:rPr lang="pt-BR" dirty="0"/>
              <a:t>, linha, etc.):</a:t>
            </a:r>
          </a:p>
          <a:p>
            <a:pPr lvl="1"/>
            <a:r>
              <a:rPr lang="pt-BR" dirty="0" err="1"/>
              <a:t>geom</a:t>
            </a:r>
            <a:r>
              <a:rPr lang="pt-BR" dirty="0"/>
              <a:t>_***()</a:t>
            </a:r>
          </a:p>
          <a:p>
            <a:pPr marL="457200" lvl="1" indent="0">
              <a:buNone/>
            </a:pP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272881-9142-15B4-A47C-0A4554C80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27/10/2022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B77F8C4-307B-6C02-FEC7-97406CC5B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03F2E8B-945A-A6E2-326A-9C16A52C7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8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32B863D9-822F-4287-D18D-34ECC4C0F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7360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383713-2D48-FC84-3025-008369CEF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Gráficos com o Pacote ggplot2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FF6344-88B3-C9FA-ECAE-C69FEE398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ggplot</a:t>
            </a:r>
            <a:r>
              <a:rPr lang="en-US" dirty="0"/>
              <a:t>(data = &lt;DATA&gt;) + </a:t>
            </a:r>
          </a:p>
          <a:p>
            <a:pPr marL="0" indent="0">
              <a:buNone/>
            </a:pPr>
            <a:r>
              <a:rPr lang="en-US" dirty="0"/>
              <a:t>  &lt;GEOM_FUNCTION&gt;(mapping = </a:t>
            </a:r>
            <a:r>
              <a:rPr lang="en-US" dirty="0" err="1"/>
              <a:t>aes</a:t>
            </a:r>
            <a:r>
              <a:rPr lang="en-US" dirty="0"/>
              <a:t>(&lt;MAPPINGS&gt;))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2A438C-F4D5-A659-8C4D-CAE87A7C6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27/10/2022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1FC490-5FEA-97F5-7969-55DA24AA1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3C9672-5E0B-187D-10A3-D1EC85376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8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AA7394C-609B-8CFF-121F-F618816C8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9026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Gráfico</a:t>
            </a:r>
            <a:r>
              <a:rPr lang="en-US" dirty="0"/>
              <a:t> de </a:t>
            </a:r>
            <a:r>
              <a:rPr lang="en-US" dirty="0" err="1"/>
              <a:t>Pontos</a:t>
            </a:r>
            <a:r>
              <a:rPr lang="en-US" dirty="0"/>
              <a:t> (</a:t>
            </a:r>
            <a:r>
              <a:rPr lang="en-US" dirty="0" err="1"/>
              <a:t>Dispersão</a:t>
            </a:r>
            <a:r>
              <a:rPr lang="en-US" dirty="0"/>
              <a:t>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mpg, 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() # </a:t>
            </a:r>
            <a:r>
              <a:rPr lang="en-US" sz="2200" dirty="0" err="1"/>
              <a:t>especifica</a:t>
            </a:r>
            <a:r>
              <a:rPr lang="en-US" sz="2200" dirty="0"/>
              <a:t> o bando de dados e a </a:t>
            </a:r>
            <a:r>
              <a:rPr lang="en-US" sz="2200" dirty="0" err="1"/>
              <a:t>estética</a:t>
            </a:r>
            <a:r>
              <a:rPr lang="en-US" sz="2200" dirty="0"/>
              <a:t> </a:t>
            </a:r>
            <a:r>
              <a:rPr lang="en-US" sz="2200" dirty="0" err="1"/>
              <a:t>dentro</a:t>
            </a:r>
            <a:r>
              <a:rPr lang="en-US" sz="2200" dirty="0"/>
              <a:t> da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ggplot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# </a:t>
            </a:r>
            <a:r>
              <a:rPr lang="en-US" sz="2200" dirty="0" err="1"/>
              <a:t>especifica</a:t>
            </a:r>
            <a:r>
              <a:rPr lang="en-US" sz="2200" dirty="0"/>
              <a:t> o bando de dados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ggplot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# </a:t>
            </a:r>
            <a:r>
              <a:rPr lang="en-US" sz="2200" dirty="0" err="1"/>
              <a:t>espeficica</a:t>
            </a:r>
            <a:r>
              <a:rPr lang="en-US" sz="2200" dirty="0"/>
              <a:t> a </a:t>
            </a:r>
            <a:r>
              <a:rPr lang="en-US" sz="2200" dirty="0" err="1"/>
              <a:t>estética</a:t>
            </a:r>
            <a:r>
              <a:rPr lang="en-US" sz="2200" dirty="0"/>
              <a:t> </a:t>
            </a:r>
            <a:r>
              <a:rPr lang="en-US" sz="2200" dirty="0" err="1"/>
              <a:t>dentro</a:t>
            </a:r>
            <a:r>
              <a:rPr lang="en-US" sz="2200" dirty="0"/>
              <a:t> da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geom_point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(data = mpg, 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# </a:t>
            </a:r>
            <a:r>
              <a:rPr lang="en-US" sz="2200" dirty="0" err="1"/>
              <a:t>espeficica</a:t>
            </a:r>
            <a:r>
              <a:rPr lang="en-US" sz="2200" dirty="0"/>
              <a:t> </a:t>
            </a:r>
            <a:r>
              <a:rPr lang="en-US" sz="2200" dirty="0" err="1"/>
              <a:t>os</a:t>
            </a:r>
            <a:r>
              <a:rPr lang="en-US" sz="2200" dirty="0"/>
              <a:t> dados e a </a:t>
            </a:r>
            <a:r>
              <a:rPr lang="en-US" sz="2200" dirty="0" err="1"/>
              <a:t>estética</a:t>
            </a:r>
            <a:r>
              <a:rPr lang="en-US" sz="2200" dirty="0"/>
              <a:t> </a:t>
            </a:r>
            <a:r>
              <a:rPr lang="en-US" sz="2200" dirty="0" err="1"/>
              <a:t>dentro</a:t>
            </a:r>
            <a:r>
              <a:rPr lang="en-US" sz="2200" dirty="0"/>
              <a:t> da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geom_point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# </a:t>
            </a:r>
            <a:r>
              <a:rPr lang="en-US" sz="2200" dirty="0" err="1"/>
              <a:t>Erro</a:t>
            </a:r>
            <a:r>
              <a:rPr lang="en-US" sz="2200" dirty="0"/>
              <a:t>!!! Por </a:t>
            </a:r>
            <a:r>
              <a:rPr lang="en-US" sz="2200" dirty="0" err="1"/>
              <a:t>quê</a:t>
            </a:r>
            <a:r>
              <a:rPr lang="en-US" sz="2200" dirty="0"/>
              <a:t>?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27/10/2022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405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Histogramas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27/10/2022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7418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27/10/2022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2912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Gráficos</a:t>
            </a:r>
            <a:r>
              <a:rPr lang="en-US" dirty="0"/>
              <a:t> de </a:t>
            </a:r>
            <a:r>
              <a:rPr lang="en-US" dirty="0" err="1"/>
              <a:t>Colunas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27/10/2022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2293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Fatiamento</a:t>
            </a:r>
            <a:r>
              <a:rPr lang="en-US" dirty="0"/>
              <a:t> de </a:t>
            </a:r>
            <a:r>
              <a:rPr lang="en-US" dirty="0" err="1"/>
              <a:t>Gráficos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facet_wrap</a:t>
            </a:r>
            <a:r>
              <a:rPr lang="en-US" sz="2200" dirty="0"/>
              <a:t>(~ class, </a:t>
            </a:r>
            <a:r>
              <a:rPr lang="en-US" sz="2200" dirty="0" err="1"/>
              <a:t>nrow</a:t>
            </a:r>
            <a:r>
              <a:rPr lang="en-US" sz="2200" dirty="0"/>
              <a:t> = 2)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facet_grid</a:t>
            </a:r>
            <a:r>
              <a:rPr lang="en-US" sz="2200" dirty="0"/>
              <a:t>(</a:t>
            </a:r>
            <a:r>
              <a:rPr lang="en-US" sz="2200" dirty="0" err="1"/>
              <a:t>drv</a:t>
            </a:r>
            <a:r>
              <a:rPr lang="en-US" sz="2200" dirty="0"/>
              <a:t> ~ </a:t>
            </a:r>
            <a:r>
              <a:rPr lang="en-US" sz="2200" dirty="0" err="1"/>
              <a:t>cyl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facet_grid</a:t>
            </a:r>
            <a:r>
              <a:rPr lang="en-US" sz="2200" dirty="0"/>
              <a:t>(</a:t>
            </a:r>
            <a:r>
              <a:rPr lang="en-US" sz="2200" dirty="0" err="1"/>
              <a:t>drv</a:t>
            </a:r>
            <a:r>
              <a:rPr lang="en-US" sz="2200" dirty="0"/>
              <a:t> ~ .)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27/10/2022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567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225C02F-1FDF-FDDF-D9DF-DFD62A14C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46304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5301F1E0-C35D-F923-3D0B-A96EAE7575E7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4630400" cy="71278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D06F0A87-068D-2986-670E-4C16C5D5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5011400" cy="1143000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Instalação e Abertura de Pacotes</a:t>
            </a:r>
            <a:endParaRPr lang="en-US" i="1" dirty="0"/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461BFE5D-E898-8BDD-302C-104A8A2A9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29097"/>
          </a:xfrm>
          <a:ln>
            <a:solidFill>
              <a:srgbClr val="03203D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pt-BR" b="1" dirty="0"/>
              <a:t>Instalação</a:t>
            </a:r>
            <a:r>
              <a:rPr lang="pt-BR" dirty="0"/>
              <a:t>: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# SE VOCÊ NÃO TEM O PACOTE</a:t>
            </a:r>
          </a:p>
          <a:p>
            <a:pPr marL="0" indent="0">
              <a:buNone/>
            </a:pPr>
            <a:r>
              <a:rPr lang="pt-BR" dirty="0"/>
              <a:t>install.packages("</a:t>
            </a:r>
            <a:r>
              <a:rPr lang="pt-BR" dirty="0" err="1"/>
              <a:t>tidyverse</a:t>
            </a:r>
            <a:r>
              <a:rPr lang="pt-BR" dirty="0"/>
              <a:t>")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# SE VOCÊ JÁ POSSUI O PACOTE</a:t>
            </a:r>
          </a:p>
          <a:p>
            <a:pPr marL="0" indent="0">
              <a:buNone/>
            </a:pPr>
            <a:r>
              <a:rPr lang="pt-BR" dirty="0" err="1"/>
              <a:t>update.packages</a:t>
            </a:r>
            <a:r>
              <a:rPr lang="pt-BR" dirty="0"/>
              <a:t>("</a:t>
            </a:r>
            <a:r>
              <a:rPr lang="pt-BR" dirty="0" err="1"/>
              <a:t>tidyverse</a:t>
            </a:r>
            <a:r>
              <a:rPr lang="pt-BR" dirty="0"/>
              <a:t>")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E2073BC-62C7-BD42-2A80-601056693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E430B-921B-4142-B611-C7DA852D2A34}" type="datetime1">
              <a:rPr lang="pt-BR" smtClean="0"/>
              <a:t>27/10/2022</a:t>
            </a:fld>
            <a:endParaRPr lang="en-US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993D6D9-11D2-142D-0841-B29C089F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90E30297-B096-4F47-E82A-EFBA16502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4014993"/>
            <a:ext cx="8356646" cy="4649962"/>
          </a:xfrm>
          <a:prstGeom prst="rect">
            <a:avLst/>
          </a:prstGeom>
        </p:spPr>
      </p:pic>
      <p:sp>
        <p:nvSpPr>
          <p:cNvPr id="12" name="Espaço Reservado para Conteúdo 10">
            <a:extLst>
              <a:ext uri="{FF2B5EF4-FFF2-40B4-BE49-F238E27FC236}">
                <a16:creationId xmlns:a16="http://schemas.microsoft.com/office/drawing/2014/main" id="{BFD18757-57E5-DB1E-A542-F4621DB1CEF7}"/>
              </a:ext>
            </a:extLst>
          </p:cNvPr>
          <p:cNvSpPr txBox="1">
            <a:spLocks/>
          </p:cNvSpPr>
          <p:nvPr/>
        </p:nvSpPr>
        <p:spPr>
          <a:xfrm>
            <a:off x="457200" y="6438899"/>
            <a:ext cx="8229600" cy="2362201"/>
          </a:xfrm>
          <a:prstGeom prst="rect">
            <a:avLst/>
          </a:prstGeom>
          <a:ln>
            <a:solidFill>
              <a:srgbClr val="03203D"/>
            </a:solidFill>
          </a:ln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b="1" dirty="0"/>
              <a:t>Abertura</a:t>
            </a:r>
            <a:r>
              <a:rPr lang="pt-BR" dirty="0"/>
              <a:t>:</a:t>
            </a:r>
          </a:p>
          <a:p>
            <a:pPr marL="0" indent="0">
              <a:buFont typeface="Arial" pitchFamily="34" charset="0"/>
              <a:buNone/>
            </a:pPr>
            <a:endParaRPr lang="pt-BR" dirty="0"/>
          </a:p>
          <a:p>
            <a:pPr marL="0" indent="0">
              <a:buFont typeface="Arial" pitchFamily="34" charset="0"/>
              <a:buNone/>
            </a:pPr>
            <a:r>
              <a:rPr lang="pt-BR" dirty="0" err="1"/>
              <a:t>library</a:t>
            </a:r>
            <a:r>
              <a:rPr lang="pt-BR" dirty="0"/>
              <a:t>("</a:t>
            </a:r>
            <a:r>
              <a:rPr lang="pt-BR" dirty="0" err="1"/>
              <a:t>tidyverse</a:t>
            </a:r>
            <a:r>
              <a:rPr lang="pt-BR" dirty="0"/>
              <a:t>")</a:t>
            </a:r>
          </a:p>
          <a:p>
            <a:pPr marL="0" indent="0">
              <a:buNone/>
            </a:pPr>
            <a:r>
              <a:rPr lang="pt-BR" dirty="0"/>
              <a:t>require("</a:t>
            </a:r>
            <a:r>
              <a:rPr lang="pt-BR" dirty="0" err="1"/>
              <a:t>tidyverse</a:t>
            </a:r>
            <a:r>
              <a:rPr lang="pt-BR" dirty="0"/>
              <a:t>")</a:t>
            </a:r>
          </a:p>
          <a:p>
            <a:pPr marL="0" indent="0">
              <a:buFont typeface="Arial" pitchFamily="34" charset="0"/>
              <a:buNone/>
            </a:pPr>
            <a:endParaRPr lang="pt-BR" dirty="0"/>
          </a:p>
          <a:p>
            <a:pPr marL="0" indent="0">
              <a:buFont typeface="Arial" pitchFamily="34" charset="0"/>
              <a:buNone/>
            </a:pPr>
            <a:endParaRPr lang="pt-BR" dirty="0"/>
          </a:p>
        </p:txBody>
      </p:sp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B8F35DB5-2F2D-3FB0-1F18-C3D859BC1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32B57C7-390E-17ED-DF4F-4EB8E8CC90B5}"/>
              </a:ext>
            </a:extLst>
          </p:cNvPr>
          <p:cNvSpPr/>
          <p:nvPr/>
        </p:nvSpPr>
        <p:spPr>
          <a:xfrm>
            <a:off x="12282639" y="3140288"/>
            <a:ext cx="5027137" cy="8512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https://r4ds.had.co.nz/index.html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497AE489-0F08-CA26-F8F0-069798AC07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463" y="1600200"/>
            <a:ext cx="1615944" cy="242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934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Fatiamento</a:t>
            </a:r>
            <a:r>
              <a:rPr lang="en-US" dirty="0"/>
              <a:t> de </a:t>
            </a:r>
            <a:r>
              <a:rPr lang="en-US" dirty="0" err="1"/>
              <a:t>Gráficos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facet_grid</a:t>
            </a:r>
            <a:r>
              <a:rPr lang="en-US" sz="2200" dirty="0"/>
              <a:t>(. ~ </a:t>
            </a:r>
            <a:r>
              <a:rPr lang="en-US" sz="2200" dirty="0" err="1"/>
              <a:t>cyl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facet_wrap</a:t>
            </a:r>
            <a:r>
              <a:rPr lang="en-US" sz="2200" dirty="0"/>
              <a:t>(~ class, </a:t>
            </a:r>
            <a:r>
              <a:rPr lang="en-US" sz="2200" dirty="0" err="1"/>
              <a:t>nrow</a:t>
            </a:r>
            <a:r>
              <a:rPr lang="en-US" sz="2200" dirty="0"/>
              <a:t> = 2)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27/10/2022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6522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Temas</a:t>
            </a:r>
            <a:r>
              <a:rPr lang="en-US" dirty="0"/>
              <a:t> </a:t>
            </a:r>
            <a:r>
              <a:rPr lang="en-US" dirty="0" err="1"/>
              <a:t>Gráficos</a:t>
            </a:r>
            <a:r>
              <a:rPr lang="en-US" dirty="0"/>
              <a:t> </a:t>
            </a:r>
            <a:r>
              <a:rPr lang="en-US" dirty="0" err="1"/>
              <a:t>Pré-Definidos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27/10/2022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1266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8197CA0-3A57-9F6C-352D-A71688BAB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C8BE3BDF-326D-4EA3-144C-A50A99A4BA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0" y="3672930"/>
            <a:ext cx="11899900" cy="1272630"/>
          </a:xfrm>
        </p:spPr>
        <p:txBody>
          <a:bodyPr/>
          <a:lstStyle/>
          <a:p>
            <a:r>
              <a:rPr lang="pt-BR" sz="8000" dirty="0"/>
              <a:t>OBRIGADO!</a:t>
            </a:r>
            <a:endParaRPr lang="en-US" sz="8000" dirty="0"/>
          </a:p>
        </p:txBody>
      </p:sp>
      <p:sp>
        <p:nvSpPr>
          <p:cNvPr id="6" name="Subtítulo 16">
            <a:extLst>
              <a:ext uri="{FF2B5EF4-FFF2-40B4-BE49-F238E27FC236}">
                <a16:creationId xmlns:a16="http://schemas.microsoft.com/office/drawing/2014/main" id="{E75ECB89-A1B2-DA36-3948-4BD268CB4E81}"/>
              </a:ext>
            </a:extLst>
          </p:cNvPr>
          <p:cNvSpPr txBox="1">
            <a:spLocks/>
          </p:cNvSpPr>
          <p:nvPr/>
        </p:nvSpPr>
        <p:spPr>
          <a:xfrm>
            <a:off x="9394825" y="5250360"/>
            <a:ext cx="4083050" cy="80754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400" dirty="0"/>
              <a:t>lapea@ufv.br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B421C228-C2EF-F6E2-062F-C62804116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2" name="Espaço Reservado para Conteúdo 10" descr="Diagrama&#10;&#10;Descrição gerada automaticamente">
            <a:extLst>
              <a:ext uri="{FF2B5EF4-FFF2-40B4-BE49-F238E27FC236}">
                <a16:creationId xmlns:a16="http://schemas.microsoft.com/office/drawing/2014/main" id="{9EF75DC2-3841-A348-8245-A204C5C1DC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19" y="8856947"/>
            <a:ext cx="2091789" cy="116335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F82D8B47-53BB-8038-5FC2-9AF7F72DFB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1" t="7857" r="7856" b="8182"/>
          <a:stretch/>
        </p:blipFill>
        <p:spPr>
          <a:xfrm>
            <a:off x="5334000" y="8791281"/>
            <a:ext cx="1414602" cy="139447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Imagem 6" descr="Logotipo, nome da empresa&#10;&#10;Descrição gerada automaticamente">
            <a:extLst>
              <a:ext uri="{FF2B5EF4-FFF2-40B4-BE49-F238E27FC236}">
                <a16:creationId xmlns:a16="http://schemas.microsoft.com/office/drawing/2014/main" id="{D56A937F-28C0-4F04-B33D-46DD4D673E6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8" t="11591" r="14618" b="5850"/>
          <a:stretch/>
        </p:blipFill>
        <p:spPr>
          <a:xfrm>
            <a:off x="12682398" y="9022399"/>
            <a:ext cx="1414602" cy="11633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pic>
        <p:nvPicPr>
          <p:cNvPr id="2050" name="Picture 2" descr="CNPq Logo - PNG e Vetor - Download de Logo">
            <a:extLst>
              <a:ext uri="{FF2B5EF4-FFF2-40B4-BE49-F238E27FC236}">
                <a16:creationId xmlns:a16="http://schemas.microsoft.com/office/drawing/2014/main" id="{F08985D3-EA40-D89C-4C0B-B323A3A2E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661" y="9087043"/>
            <a:ext cx="2229339" cy="95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43830CC-0CD5-78EB-CF53-E30DB4D9A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5706" y="8968407"/>
            <a:ext cx="1594894" cy="112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711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50E5BF-3D00-C3BC-2F27-AEB28D0C8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Teclas de Atalho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0E4359F3-F8F3-4A1A-8B5A-701A871040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4959547"/>
              </p:ext>
            </p:extLst>
          </p:nvPr>
        </p:nvGraphicFramePr>
        <p:xfrm>
          <a:off x="609600" y="1562100"/>
          <a:ext cx="15087600" cy="701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224B92A-44D1-79D8-8469-4C0AE9F62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5317D-CEF6-40ED-BA8A-697EEBD5CF1B}" type="datetime1">
              <a:rPr lang="pt-BR" smtClean="0"/>
              <a:t>27/10/2022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3853410-6A37-7462-7CFD-2FEC16B99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98C46B4-170A-AEE1-61B9-E6BF695D4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514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7A461F6D-7CF8-F293-E2F2-568CB0337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417638"/>
            <a:ext cx="6378944" cy="6378944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FBAD6-E932-48D5-9E5D-D42DCBEB188F}" type="datetime1">
              <a:rPr lang="pt-BR" smtClean="0"/>
              <a:t>27/10/2022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A3E506A-4153-9D2B-D883-ECE6B57E3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1736415"/>
            <a:ext cx="6345950" cy="3673392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E7CCDE54-52D7-B771-2672-2C58B11EEBBA}"/>
              </a:ext>
            </a:extLst>
          </p:cNvPr>
          <p:cNvSpPr/>
          <p:nvPr/>
        </p:nvSpPr>
        <p:spPr>
          <a:xfrm>
            <a:off x="696035" y="1769966"/>
            <a:ext cx="417317" cy="282191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A2999A4-04F7-3B8D-5669-0DFEE2EDD1FA}"/>
              </a:ext>
            </a:extLst>
          </p:cNvPr>
          <p:cNvSpPr/>
          <p:nvPr/>
        </p:nvSpPr>
        <p:spPr>
          <a:xfrm>
            <a:off x="691486" y="4090348"/>
            <a:ext cx="1692937" cy="282191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955EB76-1B1B-F525-114D-AF60FC155B5E}"/>
              </a:ext>
            </a:extLst>
          </p:cNvPr>
          <p:cNvSpPr/>
          <p:nvPr/>
        </p:nvSpPr>
        <p:spPr>
          <a:xfrm>
            <a:off x="4801172" y="4430232"/>
            <a:ext cx="1980628" cy="1801847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FE8D382-5661-AEEA-C28F-A337CC4E2411}"/>
              </a:ext>
            </a:extLst>
          </p:cNvPr>
          <p:cNvSpPr/>
          <p:nvPr/>
        </p:nvSpPr>
        <p:spPr>
          <a:xfrm>
            <a:off x="9184630" y="2438007"/>
            <a:ext cx="1597639" cy="316895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EB19083-CD3C-7CEB-E61C-FFBA5BF8CBF1}"/>
              </a:ext>
            </a:extLst>
          </p:cNvPr>
          <p:cNvSpPr/>
          <p:nvPr/>
        </p:nvSpPr>
        <p:spPr>
          <a:xfrm>
            <a:off x="9184630" y="2756455"/>
            <a:ext cx="2155522" cy="2272352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Espaço Reservado para Rodapé 15">
            <a:extLst>
              <a:ext uri="{FF2B5EF4-FFF2-40B4-BE49-F238E27FC236}">
                <a16:creationId xmlns:a16="http://schemas.microsoft.com/office/drawing/2014/main" id="{81DE0D9B-929C-F4F7-E015-DC38EE19D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008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readr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27/10/2022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pic>
        <p:nvPicPr>
          <p:cNvPr id="8" name="Picture 2" descr="Read Rectangular Text Data • readr">
            <a:extLst>
              <a:ext uri="{FF2B5EF4-FFF2-40B4-BE49-F238E27FC236}">
                <a16:creationId xmlns:a16="http://schemas.microsoft.com/office/drawing/2014/main" id="{BD3D64A8-449E-6DF8-2F54-02A16995645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528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Espaço Reservado para Conteúdo 6">
            <a:extLst>
              <a:ext uri="{FF2B5EF4-FFF2-40B4-BE49-F238E27FC236}">
                <a16:creationId xmlns:a16="http://schemas.microsoft.com/office/drawing/2014/main" id="{ADD9FE3B-D6B4-E828-0E25-38E3E6F589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0849806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56632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APEA">
      <a:dk1>
        <a:sysClr val="windowText" lastClr="000000"/>
      </a:dk1>
      <a:lt1>
        <a:sysClr val="window" lastClr="FFFFFF"/>
      </a:lt1>
      <a:dk2>
        <a:srgbClr val="03203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ada 1">
      <a:majorFont>
        <a:latin typeface="Helveticish"/>
        <a:ea typeface=""/>
        <a:cs typeface=""/>
      </a:majorFont>
      <a:minorFont>
        <a:latin typeface="Helveticish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5274</TotalTime>
  <Words>4778</Words>
  <Application>Microsoft Office PowerPoint</Application>
  <PresentationFormat>Personalizar</PresentationFormat>
  <Paragraphs>737</Paragraphs>
  <Slides>62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62</vt:i4>
      </vt:variant>
    </vt:vector>
  </HeadingPairs>
  <TitlesOfParts>
    <vt:vector size="66" baseType="lpstr">
      <vt:lpstr>Helveticish</vt:lpstr>
      <vt:lpstr>Calibri</vt:lpstr>
      <vt:lpstr>Arial</vt:lpstr>
      <vt:lpstr>Office Theme</vt:lpstr>
      <vt:lpstr>ANÁLISE EXPLORATÓRIA DADOS E ESTATÍSTICA MULTIVARIADA</vt:lpstr>
      <vt:lpstr>Instalação do R</vt:lpstr>
      <vt:lpstr>Instalação do RStudio</vt:lpstr>
      <vt:lpstr>Criação de um Projeto</vt:lpstr>
      <vt:lpstr>Criação de um Projeto</vt:lpstr>
      <vt:lpstr>Instalação e Abertura de Pacotes</vt:lpstr>
      <vt:lpstr>Teclas de Atalho</vt:lpstr>
      <vt:lpstr>Importação de Banco de Dados</vt:lpstr>
      <vt:lpstr>Importação de Banco de Dados (readr)</vt:lpstr>
      <vt:lpstr>Importação de Banco de Dados (readr)</vt:lpstr>
      <vt:lpstr>Importação de Banco de Dados (readr)</vt:lpstr>
      <vt:lpstr>Importação de Banco de Dados (readr)</vt:lpstr>
      <vt:lpstr>Importação de Banco de Dados (readxl)</vt:lpstr>
      <vt:lpstr>Importação de Banco de Dados (readxl)</vt:lpstr>
      <vt:lpstr>Importação de Banco de Dados (readxl)</vt:lpstr>
      <vt:lpstr>Importação de Banco de Dados (readxl)</vt:lpstr>
      <vt:lpstr>Banco de Dados como Tibble (tibble)</vt:lpstr>
      <vt:lpstr>Banco de Dados como Tibble (tibble)</vt:lpstr>
      <vt:lpstr>Manipulação do banco de dados (dplyr)</vt:lpstr>
      <vt:lpstr>Manipulação do banco de dados (dplyr)</vt:lpstr>
      <vt:lpstr>Filtragem com Operadores Lógicos</vt:lpstr>
      <vt:lpstr>Filtragem com Operadores Lógicos</vt:lpstr>
      <vt:lpstr>Filtragem com Operadores Lógicos</vt:lpstr>
      <vt:lpstr>Filtragem com Operadores Lógicos</vt:lpstr>
      <vt:lpstr>Filtragem com Operadores Lógicos</vt:lpstr>
      <vt:lpstr>Filtragem (Bonus)</vt:lpstr>
      <vt:lpstr>Filtragem (Bonus)</vt:lpstr>
      <vt:lpstr>Filtragem (Bonus)</vt:lpstr>
      <vt:lpstr>Filtragem (Bonus)</vt:lpstr>
      <vt:lpstr>Operações nas Linhas (Ordenação)</vt:lpstr>
      <vt:lpstr>Operações nas Linhas (Ordenação)</vt:lpstr>
      <vt:lpstr>Operações nas Linhas (Partição)</vt:lpstr>
      <vt:lpstr>Operações nas Linhas (Partição)</vt:lpstr>
      <vt:lpstr>Operações nas Linhas (Amostragem)</vt:lpstr>
      <vt:lpstr>Operações nas Linhas (Amostragem)</vt:lpstr>
      <vt:lpstr>Operações nas Colunas (Criar ou Modificar Variáveis)</vt:lpstr>
      <vt:lpstr>Operações nas Colunas (Criar ou Modificar Variáveis)</vt:lpstr>
      <vt:lpstr>Operações nas Colunas (Criar ou Modificar Variáveis)</vt:lpstr>
      <vt:lpstr>Operações nas Colunas (Selecionar Variáveis)</vt:lpstr>
      <vt:lpstr>Operações nas Colunas (Selecionar Variáveis)</vt:lpstr>
      <vt:lpstr>Operações nas Colunas (Renomear Variáveis)</vt:lpstr>
      <vt:lpstr>Operações nas Colunas (Renomear Variáveis)</vt:lpstr>
      <vt:lpstr>Operações nas Colunas (Realocar Variáveis)</vt:lpstr>
      <vt:lpstr>Operações nas Colunas (Realocar Variáveis)</vt:lpstr>
      <vt:lpstr>Operações com Agrupamentos</vt:lpstr>
      <vt:lpstr>Operações com Agrupamentos</vt:lpstr>
      <vt:lpstr>Operações com Agrupamentos (Sumarização)</vt:lpstr>
      <vt:lpstr>Operações com Agrupamentos (Sumarização)</vt:lpstr>
      <vt:lpstr>Operações com Agrupamentos (Sumarização)</vt:lpstr>
      <vt:lpstr>Salvamento de Banco de Dados</vt:lpstr>
      <vt:lpstr>Gráficos com o Pacote ggplot2</vt:lpstr>
      <vt:lpstr>Gráficos com o Pacote ggplot2</vt:lpstr>
      <vt:lpstr>Gráficos com o Pacote ggplot2</vt:lpstr>
      <vt:lpstr>Gráficos com o Pacote ggplot2</vt:lpstr>
      <vt:lpstr>Gráfico de Pontos (Dispersão)</vt:lpstr>
      <vt:lpstr>Histogramas</vt:lpstr>
      <vt:lpstr>Boxplots</vt:lpstr>
      <vt:lpstr>Gráficos de Colunas</vt:lpstr>
      <vt:lpstr>Fatiamento de Gráficos</vt:lpstr>
      <vt:lpstr>Fatiamento de Gráficos</vt:lpstr>
      <vt:lpstr>Temas Gráficos Pré-Definidos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Temp_Mod_2</dc:title>
  <dc:creator>Wagner Barbosa</dc:creator>
  <cp:lastModifiedBy>Usuario</cp:lastModifiedBy>
  <cp:revision>18</cp:revision>
  <dcterms:created xsi:type="dcterms:W3CDTF">2006-08-16T00:00:00Z</dcterms:created>
  <dcterms:modified xsi:type="dcterms:W3CDTF">2022-10-27T22:11:54Z</dcterms:modified>
  <dc:identifier>DAFNYV0nzNI</dc:identifier>
</cp:coreProperties>
</file>